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4"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86" r:id="rId21"/>
    <p:sldId id="276" r:id="rId22"/>
    <p:sldId id="277" r:id="rId23"/>
    <p:sldId id="278" r:id="rId24"/>
    <p:sldId id="279" r:id="rId25"/>
    <p:sldId id="280" r:id="rId26"/>
    <p:sldId id="281" r:id="rId27"/>
    <p:sldId id="282" r:id="rId28"/>
    <p:sldId id="283" r:id="rId29"/>
    <p:sldId id="285" r:id="rId30"/>
    <p:sldId id="284" r:id="rId31"/>
  </p:sldIdLst>
  <p:sldSz cx="9144000" cy="6858000" type="screen4x3"/>
  <p:notesSz cx="6858000" cy="9144000"/>
  <p:embeddedFontLst>
    <p:embeddedFont>
      <p:font typeface="Questrial" panose="020B0604020202020204" charset="0"/>
      <p:regular r:id="rId33"/>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93506883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Welcome to Team VESSEL’s Junior Colloquia defense, my name is ……. and today we will be discussing with you our project and the product we want to produce to assist in bypass surgeries</a:t>
            </a:r>
          </a:p>
          <a:p>
            <a:pPr rtl="0">
              <a:spcBef>
                <a:spcPts val="0"/>
              </a:spcBef>
              <a:buNone/>
            </a:pPr>
            <a:r>
              <a:rPr lang="en"/>
              <a:t>Mentor</a:t>
            </a:r>
          </a:p>
          <a:p>
            <a:pPr>
              <a:spcBef>
                <a:spcPts val="0"/>
              </a:spcBef>
              <a:buNone/>
            </a:pPr>
            <a:r>
              <a:rPr lang="en"/>
              <a:t>Librarian</a:t>
            </a:r>
          </a:p>
        </p:txBody>
      </p:sp>
      <p:sp>
        <p:nvSpPr>
          <p:cNvPr id="50" name="Shape 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18341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Times New Roman"/>
              <a:buNone/>
            </a:pPr>
            <a:r>
              <a:rPr lang="en" sz="800" b="0" i="0" u="none" strike="noStrike" cap="none" baseline="0">
                <a:solidFill>
                  <a:schemeClr val="dk1"/>
                </a:solidFill>
              </a:rPr>
              <a:t>Research questions=purpose</a:t>
            </a:r>
          </a:p>
          <a:p>
            <a:pPr marL="0" marR="0" lvl="0" indent="0" algn="l" rtl="0">
              <a:spcBef>
                <a:spcPts val="0"/>
              </a:spcBef>
              <a:buClr>
                <a:schemeClr val="dk1"/>
              </a:buClr>
              <a:buFont typeface="Arial"/>
              <a:buNone/>
            </a:pPr>
            <a:endParaRPr sz="800" b="0" i="0" u="none" strike="noStrike" cap="none" baseline="0">
              <a:solidFill>
                <a:schemeClr val="dk1"/>
              </a:solidFill>
            </a:endParaRPr>
          </a:p>
          <a:p>
            <a:pPr marL="457200" marR="0" lvl="0" indent="-279400" algn="l" rtl="0">
              <a:spcBef>
                <a:spcPts val="0"/>
              </a:spcBef>
              <a:buClr>
                <a:schemeClr val="dk1"/>
              </a:buClr>
              <a:buSzPct val="100000"/>
              <a:buFont typeface="Arial"/>
              <a:buAutoNum type="arabicParenBoth"/>
            </a:pPr>
            <a:r>
              <a:rPr lang="en" sz="800" b="0" i="0" u="none" strike="noStrike" cap="none" baseline="0">
                <a:solidFill>
                  <a:schemeClr val="dk1"/>
                </a:solidFill>
              </a:rPr>
              <a:t>VEGF vascular endothelial growth factor </a:t>
            </a:r>
          </a:p>
          <a:p>
            <a:pPr marL="457200" marR="0" lvl="0" indent="-279400" algn="l" rtl="0">
              <a:spcBef>
                <a:spcPts val="0"/>
              </a:spcBef>
              <a:buClr>
                <a:schemeClr val="dk1"/>
              </a:buClr>
              <a:buSzPct val="100000"/>
              <a:buFont typeface="Arial"/>
              <a:buAutoNum type="arabicParenBoth"/>
            </a:pPr>
            <a:r>
              <a:rPr lang="en" sz="800" b="0" i="0" u="none" strike="noStrike" cap="none" baseline="0">
                <a:solidFill>
                  <a:schemeClr val="dk1"/>
                </a:solidFill>
              </a:rPr>
              <a:t>fibrin, elastin, heparin</a:t>
            </a:r>
          </a:p>
          <a:p>
            <a:pPr marL="0" marR="0" lvl="0" indent="0" algn="l" rtl="0">
              <a:spcBef>
                <a:spcPts val="0"/>
              </a:spcBef>
              <a:buClr>
                <a:schemeClr val="dk1"/>
              </a:buClr>
              <a:buSzPct val="25000"/>
              <a:buFont typeface="Times New Roman"/>
              <a:buNone/>
            </a:pPr>
            <a:r>
              <a:rPr lang="en" sz="800" b="0" i="0" u="none" strike="noStrike" cap="none" baseline="0">
                <a:solidFill>
                  <a:schemeClr val="dk1"/>
                </a:solidFill>
              </a:rPr>
              <a:t>mechanical compliance- elasticity</a:t>
            </a:r>
          </a:p>
          <a:p>
            <a:pPr marL="0" marR="0" lvl="0" indent="0" algn="l" rtl="0">
              <a:spcBef>
                <a:spcPts val="0"/>
              </a:spcBef>
              <a:buClr>
                <a:schemeClr val="dk1"/>
              </a:buClr>
              <a:buFont typeface="Times New Roman"/>
              <a:buNone/>
            </a:pPr>
            <a:endParaRPr sz="800">
              <a:solidFill>
                <a:schemeClr val="dk1"/>
              </a:solidFill>
            </a:endParaRPr>
          </a:p>
          <a:p>
            <a:pPr marL="0" marR="0" lvl="0" indent="0" algn="l" rtl="0">
              <a:spcBef>
                <a:spcPts val="0"/>
              </a:spcBef>
              <a:buClr>
                <a:schemeClr val="dk1"/>
              </a:buClr>
              <a:buSzPct val="25000"/>
              <a:buFont typeface="Times New Roman"/>
              <a:buNone/>
            </a:pPr>
            <a:r>
              <a:rPr lang="en" sz="800">
                <a:solidFill>
                  <a:schemeClr val="dk1"/>
                </a:solidFill>
              </a:rPr>
              <a:t>matrigel</a:t>
            </a:r>
          </a:p>
          <a:p>
            <a:pPr marL="0" marR="0" lvl="0" indent="0" algn="l" rtl="0">
              <a:spcBef>
                <a:spcPts val="0"/>
              </a:spcBef>
              <a:buClr>
                <a:schemeClr val="dk1"/>
              </a:buClr>
              <a:buFont typeface="Arial"/>
              <a:buNone/>
            </a:pPr>
            <a:endParaRPr sz="1200">
              <a:solidFill>
                <a:schemeClr val="dk1"/>
              </a:solidFill>
              <a:latin typeface="Times New Roman"/>
              <a:ea typeface="Times New Roman"/>
              <a:cs typeface="Times New Roman"/>
              <a:sym typeface="Times New Roman"/>
            </a:endParaRPr>
          </a:p>
          <a:p>
            <a:pPr marL="0" marR="0" lvl="0" indent="0" algn="l" rtl="0">
              <a:spcBef>
                <a:spcPts val="0"/>
              </a:spcBef>
              <a:buClr>
                <a:schemeClr val="dk1"/>
              </a:buClr>
              <a:buSzPct val="25000"/>
              <a:buFont typeface="Arial"/>
              <a:buNone/>
            </a:pPr>
            <a:r>
              <a:rPr lang="en" sz="1200">
                <a:solidFill>
                  <a:schemeClr val="dk1"/>
                </a:solidFill>
                <a:latin typeface="Times New Roman"/>
                <a:ea typeface="Times New Roman"/>
                <a:cs typeface="Times New Roman"/>
                <a:sym typeface="Times New Roman"/>
              </a:rPr>
              <a:t>Read research question. </a:t>
            </a:r>
          </a:p>
          <a:p>
            <a:pPr marL="0" marR="0" lvl="0" indent="0" algn="l" rtl="0">
              <a:spcBef>
                <a:spcPts val="0"/>
              </a:spcBef>
              <a:buClr>
                <a:schemeClr val="dk1"/>
              </a:buClr>
              <a:buFont typeface="Arial"/>
              <a:buNone/>
            </a:pPr>
            <a:endParaRPr sz="1200" b="0" i="0" u="none" strike="noStrike" cap="none" baseline="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93184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25000"/>
              <a:buFont typeface="Arial"/>
              <a:buNone/>
            </a:pPr>
            <a:r>
              <a:rPr lang="en"/>
              <a:t>Read hypothesis. Read project aims. </a:t>
            </a:r>
            <a:r>
              <a:rPr lang="en" sz="1200">
                <a:solidFill>
                  <a:schemeClr val="dk1"/>
                </a:solidFill>
                <a:latin typeface="Times New Roman"/>
                <a:ea typeface="Times New Roman"/>
                <a:cs typeface="Times New Roman"/>
                <a:sym typeface="Times New Roman"/>
              </a:rPr>
              <a:t>This is different from previous studies conducted on vascular grafts because we are looking to improve the graft through a variety of modifications that have not been tried before, especially with growth factors, which I will talk about later on.</a:t>
            </a:r>
          </a:p>
          <a:p>
            <a:pPr rtl="0">
              <a:spcBef>
                <a:spcPts val="0"/>
              </a:spcBef>
              <a:buNone/>
            </a:pPr>
            <a:r>
              <a:rPr lang="en"/>
              <a:t>matrigel</a:t>
            </a:r>
          </a:p>
          <a:p>
            <a:pPr rtl="0">
              <a:spcBef>
                <a:spcPts val="0"/>
              </a:spcBef>
              <a:buNone/>
            </a:pPr>
            <a:endParaRPr/>
          </a:p>
          <a:p>
            <a:pPr>
              <a:spcBef>
                <a:spcPts val="0"/>
              </a:spcBef>
              <a:buNone/>
            </a:pPr>
            <a:r>
              <a:rPr lang="en" b="1"/>
              <a:t>End of section 1: Amy (slides 1-10)</a:t>
            </a:r>
          </a:p>
        </p:txBody>
      </p:sp>
    </p:spTree>
    <p:extLst>
      <p:ext uri="{BB962C8B-B14F-4D97-AF65-F5344CB8AC3E}">
        <p14:creationId xmlns:p14="http://schemas.microsoft.com/office/powerpoint/2010/main" val="1871697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lvl="0" rtl="0">
              <a:spcBef>
                <a:spcPts val="0"/>
              </a:spcBef>
              <a:buClr>
                <a:schemeClr val="dk1"/>
              </a:buClr>
              <a:buSzPct val="78571"/>
              <a:buFont typeface="Arial"/>
              <a:buNone/>
            </a:pPr>
            <a:r>
              <a:rPr lang="en" b="1">
                <a:solidFill>
                  <a:schemeClr val="dk1"/>
                </a:solidFill>
              </a:rPr>
              <a:t>Section 2: Methodology (Mina) (slides 11-20)</a:t>
            </a:r>
          </a:p>
          <a:p>
            <a:pPr marL="0" marR="0" lvl="0" indent="0" algn="l" rtl="0">
              <a:spcBef>
                <a:spcPts val="0"/>
              </a:spcBef>
              <a:buClr>
                <a:schemeClr val="dk1"/>
              </a:buClr>
              <a:buSzPct val="25000"/>
              <a:buFont typeface="Arial"/>
              <a:buNone/>
            </a:pPr>
            <a:r>
              <a:rPr lang="en" sz="800" b="0" i="0" u="none" strike="noStrike" cap="none" baseline="0">
                <a:solidFill>
                  <a:schemeClr val="dk1"/>
                </a:solidFill>
                <a:latin typeface="Arial"/>
                <a:ea typeface="Arial"/>
                <a:cs typeface="Arial"/>
                <a:sym typeface="Arial"/>
              </a:rPr>
              <a:t>Irene</a:t>
            </a:r>
          </a:p>
          <a:p>
            <a:pPr marL="0" marR="0" lvl="0" indent="0" algn="l" rtl="0">
              <a:spcBef>
                <a:spcPts val="0"/>
              </a:spcBef>
              <a:buClr>
                <a:schemeClr val="dk1"/>
              </a:buClr>
              <a:buSzPct val="25000"/>
              <a:buFont typeface="Arial"/>
              <a:buNone/>
            </a:pPr>
            <a:r>
              <a:rPr lang="en" sz="800" b="0" i="0" u="none" strike="noStrike" cap="none" baseline="0">
                <a:solidFill>
                  <a:schemeClr val="dk1"/>
                </a:solidFill>
                <a:latin typeface="Arial"/>
                <a:ea typeface="Arial"/>
                <a:cs typeface="Arial"/>
                <a:sym typeface="Arial"/>
              </a:rPr>
              <a:t>In order to test our hypothesis, we’ll follow this flow chart starting with creating an aqueous silk fibroin solution from the cocoons of silk worms, then we’ll make sure we can make the graft consistently which will be used as our control then we’ll modify the graft with coatings and growth factors. Next we’ll compare these grafts against the control grafts to see how they withstand mechanical testing and biocompatibility. </a:t>
            </a:r>
          </a:p>
          <a:p>
            <a:pPr marL="0" marR="0" lvl="0" indent="0" algn="l" rtl="0">
              <a:spcBef>
                <a:spcPts val="0"/>
              </a:spcBef>
              <a:buClr>
                <a:schemeClr val="dk1"/>
              </a:buClr>
              <a:buFont typeface="Arial"/>
              <a:buNone/>
            </a:pPr>
            <a:endParaRPr sz="1100">
              <a:solidFill>
                <a:schemeClr val="dk1"/>
              </a:solidFill>
            </a:endParaRPr>
          </a:p>
          <a:p>
            <a:pPr lvl="0" rtl="0">
              <a:spcBef>
                <a:spcPts val="0"/>
              </a:spcBef>
              <a:buClr>
                <a:schemeClr val="dk1"/>
              </a:buClr>
              <a:buSzPct val="25000"/>
              <a:buFont typeface="Arial"/>
              <a:buNone/>
            </a:pPr>
            <a:r>
              <a:rPr lang="en" sz="1100">
                <a:solidFill>
                  <a:schemeClr val="dk1"/>
                </a:solidFill>
              </a:rPr>
              <a:t>As can be seen from the figure, our methodology will follow a procedural flow. We will complete each phase before we can move on to the next, allowing for full assurance of a quality product at the end of each step. Phase one of the research will be to extract the SF from </a:t>
            </a:r>
            <a:r>
              <a:rPr lang="en" sz="1100" i="1">
                <a:solidFill>
                  <a:schemeClr val="dk1"/>
                </a:solidFill>
              </a:rPr>
              <a:t>B. mori</a:t>
            </a:r>
            <a:r>
              <a:rPr lang="en" sz="1100">
                <a:solidFill>
                  <a:schemeClr val="dk1"/>
                </a:solidFill>
              </a:rPr>
              <a:t> cocoons, turn it into an aqueous solution, and electrospin the basic graft construct. Phase two will involve taking some of the control grafts and biochemically modifying them with growth factors and coatings. Phase three will involve testing the biochemically modified grafts to their control graft counterparts in order to look for improved mechanical strength and biocompatibility in the latter. Statistical analysis will be performed to decide if any improvements are significant. </a:t>
            </a:r>
          </a:p>
        </p:txBody>
      </p:sp>
    </p:spTree>
    <p:extLst>
      <p:ext uri="{BB962C8B-B14F-4D97-AF65-F5344CB8AC3E}">
        <p14:creationId xmlns:p14="http://schemas.microsoft.com/office/powerpoint/2010/main" val="1448694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7" name="Shape 13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800">
                <a:solidFill>
                  <a:schemeClr val="dk1"/>
                </a:solidFill>
              </a:rPr>
              <a:t>Bombyx mori silk cocoons</a:t>
            </a:r>
          </a:p>
          <a:p>
            <a:pPr marL="0" marR="0" lvl="0" indent="0" algn="l" rtl="0">
              <a:spcBef>
                <a:spcPts val="0"/>
              </a:spcBef>
              <a:buClr>
                <a:schemeClr val="dk1"/>
              </a:buClr>
              <a:buSzPct val="25000"/>
              <a:buFont typeface="Arial"/>
              <a:buNone/>
            </a:pPr>
            <a:r>
              <a:rPr lang="en" sz="800">
                <a:solidFill>
                  <a:schemeClr val="dk1"/>
                </a:solidFill>
              </a:rPr>
              <a:t>Cut cocoons and dispose of worms</a:t>
            </a:r>
          </a:p>
          <a:p>
            <a:pPr marL="0" marR="0" lvl="0" indent="0" algn="l" rtl="0">
              <a:spcBef>
                <a:spcPts val="0"/>
              </a:spcBef>
              <a:buClr>
                <a:schemeClr val="dk1"/>
              </a:buClr>
              <a:buSzPct val="25000"/>
              <a:buFont typeface="Arial"/>
              <a:buNone/>
            </a:pPr>
            <a:r>
              <a:rPr lang="en" sz="800" b="1">
                <a:solidFill>
                  <a:schemeClr val="dk1"/>
                </a:solidFill>
              </a:rPr>
              <a:t>Boil cocoons in sodium carbonate to remove sericin (SF insoluble in salt solution)</a:t>
            </a:r>
          </a:p>
          <a:p>
            <a:pPr marL="0" marR="0" lvl="0" indent="0" algn="l" rtl="0">
              <a:spcBef>
                <a:spcPts val="0"/>
              </a:spcBef>
              <a:buClr>
                <a:schemeClr val="dk1"/>
              </a:buClr>
              <a:buSzPct val="25000"/>
              <a:buFont typeface="Arial"/>
              <a:buNone/>
            </a:pPr>
            <a:r>
              <a:rPr lang="en" sz="800">
                <a:solidFill>
                  <a:schemeClr val="dk1"/>
                </a:solidFill>
              </a:rPr>
              <a:t>Rinse fibers in DI water</a:t>
            </a:r>
          </a:p>
          <a:p>
            <a:pPr marL="0" marR="0" lvl="0" indent="0" algn="l" rtl="0">
              <a:spcBef>
                <a:spcPts val="0"/>
              </a:spcBef>
              <a:buClr>
                <a:schemeClr val="dk1"/>
              </a:buClr>
              <a:buSzPct val="25000"/>
              <a:buFont typeface="Arial"/>
              <a:buNone/>
            </a:pPr>
            <a:r>
              <a:rPr lang="en" sz="800" b="1">
                <a:solidFill>
                  <a:schemeClr val="dk1"/>
                </a:solidFill>
              </a:rPr>
              <a:t>Left fibers to dry over night</a:t>
            </a:r>
          </a:p>
          <a:p>
            <a:pPr marL="0" marR="0" lvl="0" indent="0" algn="l" rtl="0">
              <a:spcBef>
                <a:spcPts val="0"/>
              </a:spcBef>
              <a:buClr>
                <a:schemeClr val="dk1"/>
              </a:buClr>
              <a:buSzPct val="25000"/>
              <a:buFont typeface="Arial"/>
              <a:buNone/>
            </a:pPr>
            <a:r>
              <a:rPr lang="en" sz="800" b="1">
                <a:solidFill>
                  <a:schemeClr val="dk1"/>
                </a:solidFill>
              </a:rPr>
              <a:t>Incubated fibers with 9.3M Lithium Bromide</a:t>
            </a:r>
          </a:p>
          <a:p>
            <a:pPr marL="0" marR="0" lvl="0" indent="0" algn="l" rtl="0">
              <a:spcBef>
                <a:spcPts val="0"/>
              </a:spcBef>
              <a:buClr>
                <a:schemeClr val="dk1"/>
              </a:buClr>
              <a:buSzPct val="25000"/>
              <a:buFont typeface="Arial"/>
              <a:buNone/>
            </a:pPr>
            <a:r>
              <a:rPr lang="en" sz="800">
                <a:solidFill>
                  <a:schemeClr val="dk1"/>
                </a:solidFill>
              </a:rPr>
              <a:t>Add silk LiBr solution to dialysis cassettes</a:t>
            </a:r>
          </a:p>
          <a:p>
            <a:pPr marL="0" marR="0" lvl="0" indent="0" algn="l" rtl="0">
              <a:spcBef>
                <a:spcPts val="0"/>
              </a:spcBef>
              <a:buClr>
                <a:schemeClr val="dk1"/>
              </a:buClr>
              <a:buSzPct val="25000"/>
              <a:buFont typeface="Arial"/>
              <a:buNone/>
            </a:pPr>
            <a:r>
              <a:rPr lang="en" sz="800" b="1">
                <a:solidFill>
                  <a:schemeClr val="dk1"/>
                </a:solidFill>
              </a:rPr>
              <a:t>Dialyze silk LiBr solution</a:t>
            </a:r>
          </a:p>
          <a:p>
            <a:pPr marL="0" marR="0" lvl="0" indent="0" algn="l" rtl="0">
              <a:spcBef>
                <a:spcPts val="0"/>
              </a:spcBef>
              <a:buClr>
                <a:schemeClr val="dk1"/>
              </a:buClr>
              <a:buSzPct val="25000"/>
              <a:buFont typeface="Arial"/>
              <a:buNone/>
            </a:pPr>
            <a:r>
              <a:rPr lang="en" sz="800">
                <a:solidFill>
                  <a:schemeClr val="dk1"/>
                </a:solidFill>
              </a:rPr>
              <a:t>Remove silk fibroin</a:t>
            </a:r>
          </a:p>
          <a:p>
            <a:pPr marL="0" marR="0" lvl="0" indent="0" algn="l" rtl="0">
              <a:spcBef>
                <a:spcPts val="0"/>
              </a:spcBef>
              <a:buClr>
                <a:schemeClr val="dk1"/>
              </a:buClr>
              <a:buSzPct val="25000"/>
              <a:buFont typeface="Arial"/>
              <a:buNone/>
            </a:pPr>
            <a:r>
              <a:rPr lang="en" sz="800">
                <a:solidFill>
                  <a:schemeClr val="dk1"/>
                </a:solidFill>
              </a:rPr>
              <a:t>Centrifuge SF</a:t>
            </a:r>
          </a:p>
          <a:p>
            <a:pPr marL="0" marR="0" lvl="0" indent="0" algn="l" rtl="0">
              <a:spcBef>
                <a:spcPts val="0"/>
              </a:spcBef>
              <a:buClr>
                <a:schemeClr val="dk1"/>
              </a:buClr>
              <a:buSzPct val="25000"/>
              <a:buFont typeface="Arial"/>
              <a:buNone/>
            </a:pPr>
            <a:r>
              <a:rPr lang="en" sz="800">
                <a:solidFill>
                  <a:schemeClr val="dk1"/>
                </a:solidFill>
              </a:rPr>
              <a:t>Add SF to dialysis cassettes</a:t>
            </a:r>
          </a:p>
          <a:p>
            <a:pPr marL="0" marR="0" lvl="0" indent="0" algn="l" rtl="0">
              <a:spcBef>
                <a:spcPts val="0"/>
              </a:spcBef>
              <a:buClr>
                <a:schemeClr val="dk1"/>
              </a:buClr>
              <a:buSzPct val="25000"/>
              <a:buFont typeface="Arial"/>
              <a:buNone/>
            </a:pPr>
            <a:r>
              <a:rPr lang="en" sz="800" b="1">
                <a:solidFill>
                  <a:schemeClr val="dk1"/>
                </a:solidFill>
              </a:rPr>
              <a:t>Concentrate in PEG</a:t>
            </a:r>
          </a:p>
          <a:p>
            <a:pPr marL="0" marR="0" lvl="0" indent="0" algn="l" rtl="0">
              <a:spcBef>
                <a:spcPts val="0"/>
              </a:spcBef>
              <a:buClr>
                <a:schemeClr val="dk1"/>
              </a:buClr>
              <a:buSzPct val="25000"/>
              <a:buFont typeface="Arial"/>
              <a:buNone/>
            </a:pPr>
            <a:r>
              <a:rPr lang="en" sz="800">
                <a:solidFill>
                  <a:schemeClr val="dk1"/>
                </a:solidFill>
              </a:rPr>
              <a:t>Remove concentrated SF and store</a:t>
            </a:r>
          </a:p>
          <a:p>
            <a:pPr marL="0" marR="0" lvl="0" indent="0" algn="l" rtl="0">
              <a:spcBef>
                <a:spcPts val="0"/>
              </a:spcBef>
              <a:buClr>
                <a:schemeClr val="dk1"/>
              </a:buClr>
              <a:buFont typeface="Arial"/>
              <a:buNone/>
            </a:pPr>
            <a:endParaRPr sz="800">
              <a:solidFill>
                <a:schemeClr val="dk1"/>
              </a:solidFill>
            </a:endParaRPr>
          </a:p>
          <a:p>
            <a:pPr marL="0" marR="0" lvl="0" indent="0" algn="l" rtl="0">
              <a:spcBef>
                <a:spcPts val="0"/>
              </a:spcBef>
              <a:buClr>
                <a:schemeClr val="dk1"/>
              </a:buClr>
              <a:buFont typeface="Arial"/>
              <a:buNone/>
            </a:pPr>
            <a:endParaRPr sz="800">
              <a:solidFill>
                <a:schemeClr val="dk1"/>
              </a:solidFill>
            </a:endParaRPr>
          </a:p>
          <a:p>
            <a:pPr marL="0" marR="0" lvl="0" indent="0" algn="l" rtl="0">
              <a:spcBef>
                <a:spcPts val="0"/>
              </a:spcBef>
              <a:buClr>
                <a:schemeClr val="dk1"/>
              </a:buClr>
              <a:buSzPct val="25000"/>
              <a:buFont typeface="Arial"/>
              <a:buNone/>
            </a:pPr>
            <a:r>
              <a:rPr lang="en" sz="800" b="0" i="0" u="none" strike="noStrike" cap="none" baseline="0">
                <a:solidFill>
                  <a:schemeClr val="dk1"/>
                </a:solidFill>
                <a:latin typeface="Arial"/>
                <a:ea typeface="Arial"/>
                <a:cs typeface="Arial"/>
                <a:sym typeface="Arial"/>
              </a:rPr>
              <a:t>Irene</a:t>
            </a:r>
          </a:p>
          <a:p>
            <a:pPr marL="0" marR="0" lvl="0" indent="0" algn="l" rtl="0">
              <a:spcBef>
                <a:spcPts val="0"/>
              </a:spcBef>
              <a:buClr>
                <a:schemeClr val="dk1"/>
              </a:buClr>
              <a:buFont typeface="Arial"/>
              <a:buNone/>
            </a:pPr>
            <a:endParaRPr sz="8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 sz="800" b="0" i="0" u="none" strike="noStrike" cap="none" baseline="0">
                <a:solidFill>
                  <a:schemeClr val="dk1"/>
                </a:solidFill>
                <a:latin typeface="Arial"/>
                <a:ea typeface="Arial"/>
                <a:cs typeface="Arial"/>
                <a:sym typeface="Arial"/>
              </a:rPr>
              <a:t>silk has been used in the past and has shown success with mechanical testing, it also allows for a graft of a smaller diameter to be created.</a:t>
            </a:r>
          </a:p>
          <a:p>
            <a:pPr marL="0" marR="0" lvl="0" indent="0" algn="l" rtl="0">
              <a:spcBef>
                <a:spcPts val="0"/>
              </a:spcBef>
              <a:buClr>
                <a:schemeClr val="dk1"/>
              </a:buClr>
              <a:buSzPct val="25000"/>
              <a:buFont typeface="Arial"/>
              <a:buNone/>
            </a:pPr>
            <a:r>
              <a:rPr lang="en" sz="800" b="0" i="0" u="none" strike="noStrike" cap="none" baseline="0">
                <a:solidFill>
                  <a:schemeClr val="dk1"/>
                </a:solidFill>
                <a:latin typeface="Arial"/>
                <a:ea typeface="Arial"/>
                <a:cs typeface="Arial"/>
                <a:sym typeface="Arial"/>
              </a:rPr>
              <a:t>there are two proteins in cocoons: Silk Fibroin and sericin</a:t>
            </a:r>
          </a:p>
          <a:p>
            <a:pPr marL="0" marR="0" lvl="0" indent="0" algn="l" rtl="0">
              <a:spcBef>
                <a:spcPts val="0"/>
              </a:spcBef>
              <a:buClr>
                <a:schemeClr val="dk1"/>
              </a:buClr>
              <a:buSzPct val="25000"/>
              <a:buFont typeface="Arial"/>
              <a:buNone/>
            </a:pPr>
            <a:r>
              <a:rPr lang="en" sz="800" b="0" i="0" u="none" strike="noStrike" cap="none" baseline="0">
                <a:solidFill>
                  <a:schemeClr val="dk1"/>
                </a:solidFill>
                <a:latin typeface="Arial"/>
                <a:ea typeface="Arial"/>
                <a:cs typeface="Arial"/>
                <a:sym typeface="Arial"/>
              </a:rPr>
              <a:t>we’ll extract silk fibroin from silk worm cocoons by boiling the cocoons in a salt solution which separates silk fibroin from the sericin based on solubility and then getting rid of the sericin</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 sz="1100">
                <a:solidFill>
                  <a:schemeClr val="dk1"/>
                </a:solidFill>
              </a:rPr>
              <a:t>As we mentioned before, silk fibroin has been selected because of its abundance and excellent properties. In order to obtain the SF from raw silk, we must use a series of degumming processes. First, we will remove the sericin from the cocoons. To do this, the cocoons are cut open and boiled in a solution of sodium carbonate. After removing the sericin protein, we will dissolve, purify, and dilute the SF to obtain a 6-8% w/v solution. To accomplish this, the fibers will be rinsed with diluted water, excess water removed, and left to dry overnight. Then, lithium bromide will be placed atop the fibers and the solution will be incubated. After this, we will perform dialysis against ultrapure water. Finally, we will centrifuge the silk down, where it will be ready to be stored at 4 degrees Celsius for up to one month.</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 sz="1100">
                <a:solidFill>
                  <a:schemeClr val="dk1"/>
                </a:solidFill>
              </a:rPr>
              <a:t>boiled for 30 minutes in 0.02 M sodium carbonate</a:t>
            </a:r>
          </a:p>
          <a:p>
            <a:pPr marL="0" marR="0" lvl="0" indent="0" algn="l" rtl="0">
              <a:spcBef>
                <a:spcPts val="0"/>
              </a:spcBef>
              <a:buClr>
                <a:schemeClr val="dk1"/>
              </a:buClr>
              <a:buSzPct val="25000"/>
              <a:buFont typeface="Arial"/>
              <a:buNone/>
            </a:pPr>
            <a:r>
              <a:rPr lang="en" sz="1100">
                <a:solidFill>
                  <a:schemeClr val="dk1"/>
                </a:solidFill>
              </a:rPr>
              <a:t>the fibers will rinsed with diluted water for 20 minutes 3 times, excess water removed, and left to dry overnight</a:t>
            </a:r>
          </a:p>
          <a:p>
            <a:pPr marL="0" marR="0" lvl="0" indent="0" algn="l" rtl="0">
              <a:spcBef>
                <a:spcPts val="0"/>
              </a:spcBef>
              <a:buClr>
                <a:schemeClr val="dk1"/>
              </a:buClr>
              <a:buSzPct val="25000"/>
              <a:buFont typeface="Arial"/>
              <a:buNone/>
            </a:pPr>
            <a:r>
              <a:rPr lang="en" sz="1100">
                <a:solidFill>
                  <a:schemeClr val="dk1"/>
                </a:solidFill>
              </a:rPr>
              <a:t>9.3 M lithium bromide will be placed atop the fibers and the solution will incubated at 60 degrees Celsius for 4 hours</a:t>
            </a:r>
          </a:p>
          <a:p>
            <a:pPr marL="0" marR="0" lvl="0" indent="0" algn="l" rtl="0">
              <a:spcBef>
                <a:spcPts val="0"/>
              </a:spcBef>
              <a:buClr>
                <a:schemeClr val="dk1"/>
              </a:buClr>
              <a:buSzPct val="25000"/>
              <a:buFont typeface="Arial"/>
              <a:buNone/>
            </a:pPr>
            <a:r>
              <a:rPr lang="en" sz="1100">
                <a:solidFill>
                  <a:schemeClr val="dk1"/>
                </a:solidFill>
              </a:rPr>
              <a:t>After this, we will perform dialysis against ultrapure water for 72 hours.</a:t>
            </a:r>
          </a:p>
        </p:txBody>
      </p:sp>
    </p:spTree>
    <p:extLst>
      <p:ext uri="{BB962C8B-B14F-4D97-AF65-F5344CB8AC3E}">
        <p14:creationId xmlns:p14="http://schemas.microsoft.com/office/powerpoint/2010/main" val="4146609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5" name="Shape 1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As we wait for electrospinner, we are doing dipping method to make grafts.</a:t>
            </a:r>
          </a:p>
          <a:p>
            <a:pPr>
              <a:spcBef>
                <a:spcPts val="0"/>
              </a:spcBef>
              <a:buNone/>
            </a:pPr>
            <a:r>
              <a:rPr lang="en"/>
              <a:t>Silk is concentrated and then a wire is dipped in the SF and fixed with MeOH to induce the more stable B-pleated sheets. Repeated a couple of times to make them thicker. After drying, the SF grafts are removed from the wire.</a:t>
            </a:r>
          </a:p>
        </p:txBody>
      </p:sp>
    </p:spTree>
    <p:extLst>
      <p:ext uri="{BB962C8B-B14F-4D97-AF65-F5344CB8AC3E}">
        <p14:creationId xmlns:p14="http://schemas.microsoft.com/office/powerpoint/2010/main" val="503615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3" name="Shape 15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800" b="0" i="0" u="none" strike="noStrike" cap="none" baseline="0">
                <a:solidFill>
                  <a:schemeClr val="dk1"/>
                </a:solidFill>
              </a:rPr>
              <a:t>Irene</a:t>
            </a:r>
          </a:p>
          <a:p>
            <a:pPr marL="0" marR="0" lvl="0" indent="0" algn="l" rtl="0">
              <a:spcBef>
                <a:spcPts val="0"/>
              </a:spcBef>
              <a:buClr>
                <a:schemeClr val="dk1"/>
              </a:buClr>
              <a:buSzPct val="25000"/>
              <a:buFont typeface="Arial"/>
              <a:buNone/>
            </a:pPr>
            <a:r>
              <a:rPr lang="en" sz="800" b="0" i="0" u="none" strike="noStrike" cap="none" baseline="0">
                <a:solidFill>
                  <a:schemeClr val="dk1"/>
                </a:solidFill>
              </a:rPr>
              <a:t>reference pictures</a:t>
            </a:r>
          </a:p>
          <a:p>
            <a:pPr marL="0" marR="0" lvl="0" indent="0" algn="l" rtl="0">
              <a:spcBef>
                <a:spcPts val="0"/>
              </a:spcBef>
              <a:buClr>
                <a:schemeClr val="dk1"/>
              </a:buClr>
              <a:buSzPct val="25000"/>
              <a:buFont typeface="Arial"/>
              <a:buNone/>
            </a:pPr>
            <a:r>
              <a:rPr lang="en" sz="800" b="0" i="0" u="none" strike="noStrike" cap="none" baseline="0">
                <a:solidFill>
                  <a:schemeClr val="dk1"/>
                </a:solidFill>
              </a:rPr>
              <a:t>What electrospinning does</a:t>
            </a:r>
          </a:p>
          <a:p>
            <a:pPr marL="0" marR="0" lvl="0" indent="0" algn="l" rtl="0">
              <a:spcBef>
                <a:spcPts val="0"/>
              </a:spcBef>
              <a:buClr>
                <a:schemeClr val="dk1"/>
              </a:buClr>
              <a:buSzPct val="25000"/>
              <a:buFont typeface="Arial"/>
              <a:buNone/>
            </a:pPr>
            <a:r>
              <a:rPr lang="en" sz="800" b="0" i="0" u="none" strike="noStrike" cap="none" baseline="0">
                <a:solidFill>
                  <a:schemeClr val="dk1"/>
                </a:solidFill>
              </a:rPr>
              <a:t>using a syringe full of our aqueous solution, an oppositely charged plate pulls the solution out in long fibers that are woven onto a drum and can create many different types of vessels depending on how the fibers are aligned </a:t>
            </a:r>
          </a:p>
          <a:p>
            <a:pPr marL="0" marR="0" lvl="0" indent="0" algn="l" rtl="0">
              <a:spcBef>
                <a:spcPts val="0"/>
              </a:spcBef>
              <a:buClr>
                <a:schemeClr val="dk1"/>
              </a:buClr>
              <a:buSzPct val="25000"/>
              <a:buFont typeface="Arial"/>
              <a:buNone/>
            </a:pPr>
            <a:r>
              <a:rPr lang="en" sz="800" b="0" i="0" u="none" strike="noStrike" cap="none" baseline="0">
                <a:solidFill>
                  <a:schemeClr val="dk1"/>
                </a:solidFill>
              </a:rPr>
              <a:t>Why electrospinning</a:t>
            </a:r>
          </a:p>
          <a:p>
            <a:pPr marL="457200" marR="0" lvl="0" indent="-279400" algn="l" rtl="0">
              <a:spcBef>
                <a:spcPts val="0"/>
              </a:spcBef>
              <a:buClr>
                <a:srgbClr val="000000"/>
              </a:buClr>
              <a:buSzPct val="100000"/>
              <a:buFont typeface="Arial"/>
              <a:buChar char="●"/>
            </a:pPr>
            <a:r>
              <a:rPr lang="en" sz="800" b="0" i="0" u="none" strike="noStrike" cap="none" baseline="0">
                <a:solidFill>
                  <a:schemeClr val="dk1"/>
                </a:solidFill>
              </a:rPr>
              <a:t>Versatile electrostatic fiber fabrication</a:t>
            </a:r>
          </a:p>
          <a:p>
            <a:pPr marL="457200" marR="0" lvl="0" indent="-279400" algn="l" rtl="0">
              <a:spcBef>
                <a:spcPts val="0"/>
              </a:spcBef>
              <a:buClr>
                <a:srgbClr val="000000"/>
              </a:buClr>
              <a:buSzPct val="100000"/>
              <a:buFont typeface="Arial"/>
              <a:buChar char="●"/>
            </a:pPr>
            <a:r>
              <a:rPr lang="en" sz="800" b="0" i="0" u="none" strike="noStrike" cap="none" baseline="0">
                <a:solidFill>
                  <a:schemeClr val="dk1"/>
                </a:solidFill>
              </a:rPr>
              <a:t>Notable applications for tissue engineering</a:t>
            </a:r>
          </a:p>
          <a:p>
            <a:pPr marL="342900" marR="0" lvl="0" indent="-241300" algn="l" rtl="0">
              <a:spcBef>
                <a:spcPts val="0"/>
              </a:spcBef>
              <a:buClr>
                <a:schemeClr val="dk1"/>
              </a:buClr>
              <a:buSzPct val="100000"/>
              <a:buFont typeface="Arial"/>
              <a:buChar char="●"/>
            </a:pPr>
            <a:r>
              <a:rPr lang="en" sz="800" b="0" i="0" u="none" strike="noStrike" cap="none" baseline="0">
                <a:solidFill>
                  <a:schemeClr val="dk1"/>
                </a:solidFill>
              </a:rPr>
              <a:t>Advantage</a:t>
            </a:r>
          </a:p>
          <a:p>
            <a:pPr marL="742950" marR="0" lvl="1" indent="-209550" algn="l" rtl="0">
              <a:spcBef>
                <a:spcPts val="400"/>
              </a:spcBef>
              <a:buClr>
                <a:schemeClr val="dk1"/>
              </a:buClr>
              <a:buSzPct val="100000"/>
              <a:buFont typeface="Arial"/>
              <a:buChar char="●"/>
            </a:pPr>
            <a:r>
              <a:rPr lang="en" sz="800" b="0" i="0" u="none" strike="noStrike" cap="none" baseline="0">
                <a:solidFill>
                  <a:schemeClr val="dk1"/>
                </a:solidFill>
              </a:rPr>
              <a:t>Simple</a:t>
            </a:r>
          </a:p>
          <a:p>
            <a:pPr marL="742950" marR="0" lvl="1" indent="-209550" algn="l" rtl="0">
              <a:spcBef>
                <a:spcPts val="400"/>
              </a:spcBef>
              <a:buClr>
                <a:schemeClr val="dk1"/>
              </a:buClr>
              <a:buSzPct val="100000"/>
              <a:buFont typeface="Arial"/>
              <a:buChar char="●"/>
            </a:pPr>
            <a:r>
              <a:rPr lang="en" sz="800" b="0" i="0" u="none" strike="noStrike" cap="none" baseline="0">
                <a:solidFill>
                  <a:schemeClr val="dk1"/>
                </a:solidFill>
              </a:rPr>
              <a:t>Exceptional aspect ratio and uniformity</a:t>
            </a:r>
          </a:p>
          <a:p>
            <a:pPr marL="742950" marR="0" lvl="1" indent="-209550" algn="l" rtl="0">
              <a:spcBef>
                <a:spcPts val="400"/>
              </a:spcBef>
              <a:buClr>
                <a:schemeClr val="dk1"/>
              </a:buClr>
              <a:buSzPct val="100000"/>
              <a:buFont typeface="Arial"/>
              <a:buChar char="●"/>
            </a:pPr>
            <a:r>
              <a:rPr lang="en" sz="800" b="0" i="0" u="none" strike="noStrike" cap="none" baseline="0">
                <a:solidFill>
                  <a:schemeClr val="dk1"/>
                </a:solidFill>
              </a:rPr>
              <a:t>Diversity in composition/materials</a:t>
            </a:r>
          </a:p>
          <a:p>
            <a:pPr marR="0" algn="l" rtl="0">
              <a:spcBef>
                <a:spcPts val="400"/>
              </a:spcBef>
              <a:buNone/>
            </a:pPr>
            <a:endParaRPr sz="1100">
              <a:solidFill>
                <a:schemeClr val="dk1"/>
              </a:solidFill>
            </a:endParaRPr>
          </a:p>
          <a:p>
            <a:pPr marL="0" marR="0" lvl="0" indent="0" algn="l" rtl="0">
              <a:spcBef>
                <a:spcPts val="0"/>
              </a:spcBef>
              <a:buClr>
                <a:schemeClr val="dk1"/>
              </a:buClr>
              <a:buSzPct val="25000"/>
              <a:buFont typeface="Arial"/>
              <a:buNone/>
            </a:pPr>
            <a:r>
              <a:rPr lang="en" sz="1100">
                <a:solidFill>
                  <a:schemeClr val="dk1"/>
                </a:solidFill>
              </a:rPr>
              <a:t>First, we will need to create a solution of 28% SF w/v and stir for 10 minutes at 4 degrees Celsius.</a:t>
            </a:r>
          </a:p>
          <a:p>
            <a:pPr marL="0" marR="0" lvl="0" indent="0" algn="l" rtl="0">
              <a:spcBef>
                <a:spcPts val="0"/>
              </a:spcBef>
              <a:buClr>
                <a:schemeClr val="dk1"/>
              </a:buClr>
              <a:buSzPct val="25000"/>
              <a:buFont typeface="Arial"/>
              <a:buNone/>
            </a:pPr>
            <a:r>
              <a:rPr lang="en" sz="1100">
                <a:solidFill>
                  <a:schemeClr val="dk1"/>
                </a:solidFill>
              </a:rPr>
              <a:t>10 milliliters of solution will be collected and placed into a syringe mounted on a syringe pump and pointed at the collector plate 7 - 20 centimeters from the tip of the needle of the syringe</a:t>
            </a:r>
          </a:p>
          <a:p>
            <a:pPr marL="0" marR="0" lvl="0" indent="0" algn="l" rtl="0">
              <a:spcBef>
                <a:spcPts val="0"/>
              </a:spcBef>
              <a:buClr>
                <a:schemeClr val="dk1"/>
              </a:buClr>
              <a:buSzPct val="25000"/>
              <a:buFont typeface="Arial"/>
              <a:buNone/>
            </a:pPr>
            <a:r>
              <a:rPr lang="en" sz="1100">
                <a:solidFill>
                  <a:schemeClr val="dk1"/>
                </a:solidFill>
              </a:rPr>
              <a:t>After electrospinning, the fibers will be collected and immersed in a 90% vol/vol methanol/water solvent for 20 minutes and dried in a chemical fume hood.</a:t>
            </a:r>
          </a:p>
        </p:txBody>
      </p:sp>
    </p:spTree>
    <p:extLst>
      <p:ext uri="{BB962C8B-B14F-4D97-AF65-F5344CB8AC3E}">
        <p14:creationId xmlns:p14="http://schemas.microsoft.com/office/powerpoint/2010/main" val="383821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800" b="0" i="0" u="none" strike="noStrike" cap="none" baseline="0" dirty="0">
                <a:solidFill>
                  <a:schemeClr val="dk1"/>
                </a:solidFill>
                <a:latin typeface="Arial"/>
                <a:ea typeface="Arial"/>
                <a:cs typeface="Arial"/>
                <a:sym typeface="Arial"/>
              </a:rPr>
              <a:t>start out with basic SF graft with a diameter of 6mm</a:t>
            </a:r>
          </a:p>
          <a:p>
            <a:pPr marL="0" marR="0" lvl="0" indent="0" algn="l" rtl="0">
              <a:spcBef>
                <a:spcPts val="0"/>
              </a:spcBef>
              <a:buClr>
                <a:schemeClr val="dk1"/>
              </a:buClr>
              <a:buSzPct val="25000"/>
              <a:buFont typeface="Arial"/>
              <a:buNone/>
            </a:pPr>
            <a:r>
              <a:rPr lang="en" sz="800" b="0" i="0" u="none" strike="noStrike" cap="none" baseline="0" dirty="0">
                <a:solidFill>
                  <a:schemeClr val="dk1"/>
                </a:solidFill>
                <a:latin typeface="Arial"/>
                <a:ea typeface="Arial"/>
                <a:cs typeface="Arial"/>
                <a:sym typeface="Arial"/>
              </a:rPr>
              <a:t>problem:</a:t>
            </a:r>
          </a:p>
          <a:p>
            <a:pPr marL="0" marR="0" lvl="0" indent="0" algn="l" rtl="0">
              <a:spcBef>
                <a:spcPts val="0"/>
              </a:spcBef>
              <a:buClr>
                <a:schemeClr val="dk1"/>
              </a:buClr>
              <a:buSzPct val="25000"/>
              <a:buFont typeface="Arial"/>
              <a:buNone/>
            </a:pPr>
            <a:r>
              <a:rPr lang="en" sz="800" b="0" i="0" u="none" strike="noStrike" cap="none" baseline="0" dirty="0">
                <a:solidFill>
                  <a:schemeClr val="dk1"/>
                </a:solidFill>
                <a:latin typeface="Arial"/>
                <a:ea typeface="Arial"/>
                <a:cs typeface="Arial"/>
                <a:sym typeface="Arial"/>
              </a:rPr>
              <a:t>-a graft of of a small diameter is susceptible to occlusion due the clotting and hyperplasia (too much cell growth)</a:t>
            </a:r>
          </a:p>
          <a:p>
            <a:pPr marL="0" marR="0" lvl="0" indent="0" algn="l" rtl="0">
              <a:spcBef>
                <a:spcPts val="0"/>
              </a:spcBef>
              <a:buClr>
                <a:schemeClr val="dk1"/>
              </a:buClr>
              <a:buSzPct val="25000"/>
              <a:buFont typeface="Arial"/>
              <a:buNone/>
            </a:pPr>
            <a:r>
              <a:rPr lang="en" sz="800" b="0" i="0" u="none" strike="noStrike" cap="none" baseline="0" dirty="0">
                <a:solidFill>
                  <a:schemeClr val="dk1"/>
                </a:solidFill>
                <a:latin typeface="Arial"/>
                <a:ea typeface="Arial"/>
                <a:cs typeface="Arial"/>
                <a:sym typeface="Arial"/>
              </a:rPr>
              <a:t>-silk fibroin also becomes brittle, so elasticity and flexibility needs to be increased</a:t>
            </a:r>
          </a:p>
          <a:p>
            <a:pPr marL="0" marR="0" lvl="0" indent="0" algn="l" rtl="0">
              <a:spcBef>
                <a:spcPts val="0"/>
              </a:spcBef>
              <a:buClr>
                <a:schemeClr val="dk1"/>
              </a:buClr>
              <a:buSzPct val="25000"/>
              <a:buFont typeface="Arial"/>
              <a:buNone/>
            </a:pPr>
            <a:r>
              <a:rPr lang="en" sz="800" b="0" i="0" u="none" strike="noStrike" cap="none" baseline="0" dirty="0">
                <a:solidFill>
                  <a:schemeClr val="dk1"/>
                </a:solidFill>
                <a:latin typeface="Arial"/>
                <a:ea typeface="Arial"/>
                <a:cs typeface="Arial"/>
                <a:sym typeface="Arial"/>
              </a:rPr>
              <a:t> </a:t>
            </a:r>
          </a:p>
          <a:p>
            <a:pPr marL="0" marR="0" lvl="0" indent="0" algn="l" rtl="0">
              <a:spcBef>
                <a:spcPts val="0"/>
              </a:spcBef>
              <a:buClr>
                <a:schemeClr val="dk1"/>
              </a:buClr>
              <a:buSzPct val="25000"/>
              <a:buFont typeface="Arial"/>
              <a:buNone/>
            </a:pPr>
            <a:r>
              <a:rPr lang="en" sz="800" b="0" i="0" u="none" strike="noStrike" cap="none" baseline="0" dirty="0">
                <a:solidFill>
                  <a:schemeClr val="dk1"/>
                </a:solidFill>
                <a:latin typeface="Arial"/>
                <a:ea typeface="Arial"/>
                <a:cs typeface="Arial"/>
                <a:sym typeface="Arial"/>
              </a:rPr>
              <a:t>modifications: coatings and growth factors</a:t>
            </a:r>
          </a:p>
          <a:p>
            <a:pPr marL="0" marR="0" lvl="0" indent="0" algn="l" rtl="0">
              <a:spcBef>
                <a:spcPts val="0"/>
              </a:spcBef>
              <a:buClr>
                <a:schemeClr val="dk1"/>
              </a:buClr>
              <a:buSzPct val="25000"/>
              <a:buFont typeface="Arial"/>
              <a:buNone/>
            </a:pPr>
            <a:r>
              <a:rPr lang="en" sz="800" b="0" i="0" u="none" strike="noStrike" cap="none" baseline="0" dirty="0">
                <a:solidFill>
                  <a:schemeClr val="dk1"/>
                </a:solidFill>
                <a:latin typeface="Arial"/>
                <a:ea typeface="Arial"/>
                <a:cs typeface="Arial"/>
                <a:sym typeface="Arial"/>
              </a:rPr>
              <a:t>-fibrinogen: promotes cell adhesion and proliferation</a:t>
            </a:r>
          </a:p>
          <a:p>
            <a:pPr marL="0" marR="0" lvl="0" indent="0" algn="l" rtl="0">
              <a:spcBef>
                <a:spcPts val="0"/>
              </a:spcBef>
              <a:buClr>
                <a:schemeClr val="dk1"/>
              </a:buClr>
              <a:buSzPct val="25000"/>
              <a:buFont typeface="Arial"/>
              <a:buNone/>
            </a:pPr>
            <a:r>
              <a:rPr lang="en" sz="800" b="0" i="0" u="none" strike="noStrike" cap="none" baseline="0" dirty="0">
                <a:solidFill>
                  <a:schemeClr val="dk1"/>
                </a:solidFill>
                <a:latin typeface="Arial"/>
                <a:ea typeface="Arial"/>
                <a:cs typeface="Arial"/>
                <a:sym typeface="Arial"/>
              </a:rPr>
              <a:t>-heparin: anticoagulant, which would aid in the problems with blood clots</a:t>
            </a:r>
          </a:p>
          <a:p>
            <a:pPr marL="0" marR="0" lvl="0" indent="0" algn="l" rtl="0">
              <a:spcBef>
                <a:spcPts val="0"/>
              </a:spcBef>
              <a:buClr>
                <a:schemeClr val="dk1"/>
              </a:buClr>
              <a:buSzPct val="25000"/>
              <a:buFont typeface="Arial"/>
              <a:buNone/>
            </a:pPr>
            <a:r>
              <a:rPr lang="en" sz="800" b="0" i="0" u="none" strike="noStrike" cap="none" baseline="0" dirty="0">
                <a:solidFill>
                  <a:schemeClr val="dk1"/>
                </a:solidFill>
                <a:latin typeface="Arial"/>
                <a:ea typeface="Arial"/>
                <a:cs typeface="Arial"/>
                <a:sym typeface="Arial"/>
              </a:rPr>
              <a:t>-elastin: because the silk fibroin grafts typically become brittle, they need more elasticity and flexibility </a:t>
            </a:r>
          </a:p>
          <a:p>
            <a:pPr marL="0" marR="0" lvl="0" indent="0" algn="l" rtl="0">
              <a:spcBef>
                <a:spcPts val="0"/>
              </a:spcBef>
              <a:buClr>
                <a:schemeClr val="dk1"/>
              </a:buClr>
              <a:buSzPct val="25000"/>
              <a:buFont typeface="Arial"/>
              <a:buNone/>
            </a:pPr>
            <a:r>
              <a:rPr lang="en" sz="800" b="0" i="0" u="none" strike="noStrike" cap="none" baseline="0" dirty="0">
                <a:solidFill>
                  <a:schemeClr val="dk1"/>
                </a:solidFill>
                <a:latin typeface="Arial"/>
                <a:ea typeface="Arial"/>
                <a:cs typeface="Arial"/>
                <a:sym typeface="Arial"/>
              </a:rPr>
              <a:t>-growth factors: later on in timeline b/c it considers the growth of cells on grafts and we might not have time to seed the grafts</a:t>
            </a:r>
          </a:p>
          <a:p>
            <a:pPr marL="0" marR="0" lvl="0" indent="0" algn="l" rtl="0">
              <a:spcBef>
                <a:spcPts val="0"/>
              </a:spcBef>
              <a:buClr>
                <a:schemeClr val="dk1"/>
              </a:buClr>
              <a:buFont typeface="Arial"/>
              <a:buNone/>
            </a:pPr>
            <a:endParaRPr sz="1100" dirty="0">
              <a:solidFill>
                <a:schemeClr val="dk1"/>
              </a:solidFill>
            </a:endParaRPr>
          </a:p>
          <a:p>
            <a:pPr marL="0" marR="0" lvl="0" indent="0" algn="l" rtl="0">
              <a:spcBef>
                <a:spcPts val="0"/>
              </a:spcBef>
              <a:buClr>
                <a:schemeClr val="dk1"/>
              </a:buClr>
              <a:buSzPct val="25000"/>
              <a:buFont typeface="Arial"/>
              <a:buNone/>
            </a:pPr>
            <a:r>
              <a:rPr lang="en" sz="1100" dirty="0">
                <a:solidFill>
                  <a:schemeClr val="dk1"/>
                </a:solidFill>
              </a:rPr>
              <a:t>Graft modification is an important part of the vascular graft creation process, because small diameter grafts are susceptible to occlusion due to clotting and hyperplasia. Additionally, SF also becomes brittle in the methanol during the extraction process, so elasticity and flexibility need to be increased. To do this, we will add coatings to the grafts. One of the substances we would like to add is fibrinogen, which promotes cell adhesion and proliferation on the graft. As stated before, small diameter grafts are prone to clotting and thrombogenicity. Another coating we are considering is heparin, an anti-coagulating agent, which would combat these issues. The final coating our team would like to test is elastin, which improves the flexibility and elasticity of the SF grafts.</a:t>
            </a:r>
          </a:p>
          <a:p>
            <a:pPr marL="0" marR="0" lvl="0" indent="0" algn="l" rtl="0">
              <a:spcBef>
                <a:spcPts val="0"/>
              </a:spcBef>
              <a:buClr>
                <a:schemeClr val="dk1"/>
              </a:buClr>
              <a:buFont typeface="Arial"/>
              <a:buNone/>
            </a:pPr>
            <a:endParaRPr sz="1100" dirty="0">
              <a:solidFill>
                <a:schemeClr val="dk1"/>
              </a:solidFill>
            </a:endParaRPr>
          </a:p>
          <a:p>
            <a:pPr lvl="0" rtl="0">
              <a:spcBef>
                <a:spcPts val="0"/>
              </a:spcBef>
              <a:buClr>
                <a:schemeClr val="dk1"/>
              </a:buClr>
              <a:buSzPct val="100000"/>
              <a:buFont typeface="Arial"/>
              <a:buNone/>
            </a:pPr>
            <a:r>
              <a:rPr lang="en" sz="1100" dirty="0">
                <a:solidFill>
                  <a:schemeClr val="dk1"/>
                </a:solidFill>
              </a:rPr>
              <a:t>Growth factors are modifications to the graft that help promote the growth of cells onto vascular grafts. There are two growth factors we are interested in: Vascular Endothelial Growth Factor (VEGF) and Epidermal Growth Factor (EGF). VEGF binds to two types of phosphotyrosine kinase receptors, flk-1 and flt-1 which play an important role in the growth and maturation of endothelial cells. EGF continually deposits and activates platelets. Improved graft skeletal construction via synthetic polymers or biologically derived structural proteins are bonded to bioactive cytokines and growth factors to induce a favorable host response.</a:t>
            </a:r>
          </a:p>
          <a:p>
            <a:pPr marL="0" marR="0" lvl="0" indent="0" algn="l" rtl="0">
              <a:spcBef>
                <a:spcPts val="0"/>
              </a:spcBef>
              <a:buClr>
                <a:schemeClr val="dk1"/>
              </a:buClr>
              <a:buFont typeface="Arial"/>
              <a:buNone/>
            </a:pPr>
            <a:endParaRPr sz="1100" dirty="0">
              <a:solidFill>
                <a:schemeClr val="dk1"/>
              </a:solidFill>
            </a:endParaRPr>
          </a:p>
          <a:p>
            <a:pPr marL="0" marR="0" lvl="0" indent="0" algn="l" rtl="0">
              <a:spcBef>
                <a:spcPts val="0"/>
              </a:spcBef>
              <a:buClr>
                <a:schemeClr val="dk1"/>
              </a:buClr>
              <a:buSzPct val="25000"/>
              <a:buFont typeface="Arial"/>
              <a:buNone/>
            </a:pPr>
            <a:r>
              <a:rPr lang="en" sz="1100" dirty="0">
                <a:solidFill>
                  <a:schemeClr val="dk1"/>
                </a:solidFill>
              </a:rPr>
              <a:t>Fibrinogen:</a:t>
            </a:r>
          </a:p>
          <a:p>
            <a:pPr marL="0" marR="0" lvl="0" indent="0" algn="l" rtl="0">
              <a:spcBef>
                <a:spcPts val="0"/>
              </a:spcBef>
              <a:buClr>
                <a:schemeClr val="dk1"/>
              </a:buClr>
              <a:buSzPct val="25000"/>
              <a:buFont typeface="Arial"/>
              <a:buNone/>
            </a:pPr>
            <a:r>
              <a:rPr lang="en" sz="1100" dirty="0">
                <a:solidFill>
                  <a:schemeClr val="dk1"/>
                </a:solidFill>
              </a:rPr>
              <a:t>To do this, the graft is rinsed with Tris buffer, then continuously rinsed with solutions of fibrinogen for 60 minutes. Next, it is rinsed with more Tris buffer and thrombin for 10 minutes. Finally, it is rinsed with Tris buffer and fibrinogen for 2 hours. </a:t>
            </a:r>
          </a:p>
          <a:p>
            <a:pPr marL="0" marR="0" lvl="0" indent="0" algn="l" rtl="0">
              <a:spcBef>
                <a:spcPts val="0"/>
              </a:spcBef>
              <a:buClr>
                <a:schemeClr val="dk1"/>
              </a:buClr>
              <a:buSzPct val="25000"/>
              <a:buFont typeface="Arial"/>
              <a:buNone/>
            </a:pPr>
            <a:r>
              <a:rPr lang="en" sz="1100" dirty="0">
                <a:solidFill>
                  <a:schemeClr val="dk1"/>
                </a:solidFill>
              </a:rPr>
              <a:t>Heparin:</a:t>
            </a:r>
          </a:p>
          <a:p>
            <a:pPr marL="0" marR="0" lvl="0" indent="0" algn="l" rtl="0">
              <a:spcBef>
                <a:spcPts val="0"/>
              </a:spcBef>
              <a:buClr>
                <a:schemeClr val="dk1"/>
              </a:buClr>
              <a:buSzPct val="25000"/>
              <a:buFont typeface="Arial"/>
              <a:buNone/>
            </a:pPr>
            <a:r>
              <a:rPr lang="en" sz="1100" dirty="0">
                <a:solidFill>
                  <a:schemeClr val="dk1"/>
                </a:solidFill>
              </a:rPr>
              <a:t>To add heparin, we will add 1 gram of heparin, 2 grams of 1-ethyl-3-(3-dimethyl aminopropyl) carbodiimide, and 1.2 grams of N-hydroxysuccinimide to 500 milliliters of 0.05 M 5.6 pH 2-morpholinoethaneulfonic acid buffer for 10 minutes at 37 degrees Celsius. The grafts are then immersed into the solution for 4 hours at 37 degrees Celsius under gentle shaking. Then, the grafts are rinsed in a solution of 0.1M disodium phosphate and 4M sodium chloride 4 times for 24 hours. Finally, the grafts are distilled in water 3 times for 24 hours. </a:t>
            </a:r>
          </a:p>
          <a:p>
            <a:pPr marL="0" marR="0" lvl="0" indent="0" algn="l" rtl="0">
              <a:spcBef>
                <a:spcPts val="0"/>
              </a:spcBef>
              <a:buClr>
                <a:schemeClr val="dk1"/>
              </a:buClr>
              <a:buSzPct val="25000"/>
              <a:buFont typeface="Arial"/>
              <a:buNone/>
            </a:pPr>
            <a:r>
              <a:rPr lang="en" sz="1100" dirty="0">
                <a:solidFill>
                  <a:schemeClr val="dk1"/>
                </a:solidFill>
              </a:rPr>
              <a:t>Elastin:</a:t>
            </a:r>
          </a:p>
          <a:p>
            <a:pPr marL="0" marR="0" lvl="0" indent="0" algn="l" rtl="0">
              <a:spcBef>
                <a:spcPts val="0"/>
              </a:spcBef>
              <a:buClr>
                <a:schemeClr val="dk1"/>
              </a:buClr>
              <a:buSzPct val="25000"/>
              <a:buFont typeface="Arial"/>
              <a:buNone/>
            </a:pPr>
            <a:r>
              <a:rPr lang="en" sz="1100" dirty="0">
                <a:solidFill>
                  <a:schemeClr val="dk1"/>
                </a:solidFill>
              </a:rPr>
              <a:t> To add elastin to the graft, first one end of the graft must be clamped and the entire graft infused with cold 6% w/v elastin polymer solution. Then, the graft is immersed in an elastin bath at 4 degrees Celsius for 6 hours. Finally, the graft is drained, 60 milliliters of air pushed through the lumen to remove excess elastin, and oriented vertically at 37 degrees Celsius for 30 minutes.</a:t>
            </a:r>
          </a:p>
          <a:p>
            <a:pPr marL="0" marR="0" lvl="0" indent="0" algn="l" rtl="0">
              <a:spcBef>
                <a:spcPts val="0"/>
              </a:spcBef>
              <a:buClr>
                <a:schemeClr val="dk1"/>
              </a:buClr>
              <a:buSzPct val="25000"/>
              <a:buFont typeface="Arial"/>
              <a:buNone/>
            </a:pPr>
            <a:r>
              <a:rPr lang="en" sz="1100" dirty="0">
                <a:solidFill>
                  <a:schemeClr val="dk1"/>
                </a:solidFill>
              </a:rPr>
              <a:t>Growth Factors:</a:t>
            </a:r>
          </a:p>
          <a:p>
            <a:pPr marL="0" marR="0" lvl="0" indent="0" algn="l" rtl="0">
              <a:spcBef>
                <a:spcPts val="0"/>
              </a:spcBef>
              <a:buClr>
                <a:schemeClr val="dk1"/>
              </a:buClr>
              <a:buSzPct val="25000"/>
              <a:buFont typeface="Arial"/>
              <a:buNone/>
            </a:pPr>
            <a:r>
              <a:rPr lang="en" sz="1100" dirty="0">
                <a:solidFill>
                  <a:schemeClr val="dk1"/>
                </a:solidFill>
              </a:rPr>
              <a:t>To incorporate growth factors onto the graft, polylactide-co-glycolide is mixed with the growth factor. Then, the mixture is freeze fried at -40 degrees Celsius overnight and combined with sodium chloride. Next, the resulting mixture is combined with SF and then flattened and molded into the appropriate shape. The mixture is then subjected to carbon dioxide at high pressure and returned to standard conditions following equilibration, which allows the polymer and gas to separate, resulting in a porous polymer structure. Then, the sodium chloride is removed by submerging the polymer in distilled water. The polymer is then freeze dried at -40 degrees Celsius overnight.</a:t>
            </a:r>
          </a:p>
        </p:txBody>
      </p:sp>
    </p:spTree>
    <p:extLst>
      <p:ext uri="{BB962C8B-B14F-4D97-AF65-F5344CB8AC3E}">
        <p14:creationId xmlns:p14="http://schemas.microsoft.com/office/powerpoint/2010/main" val="3033997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228600" rtl="0">
              <a:spcBef>
                <a:spcPts val="0"/>
              </a:spcBef>
            </a:pPr>
            <a:r>
              <a:rPr lang="en"/>
              <a:t>The whole goal is to recruit cells to the graft, giving them a good scaffold on which to grow - increase biological function to mimic the </a:t>
            </a:r>
            <a:r>
              <a:rPr lang="en" i="1"/>
              <a:t>in vivo</a:t>
            </a:r>
            <a:r>
              <a:rPr lang="en"/>
              <a:t> environment</a:t>
            </a:r>
          </a:p>
          <a:p>
            <a:pPr marL="914400" lvl="1" indent="-228600" rtl="0">
              <a:spcBef>
                <a:spcPts val="0"/>
              </a:spcBef>
            </a:pPr>
            <a:r>
              <a:rPr lang="en"/>
              <a:t>Extracellular matrix proteins key to cell proliferation</a:t>
            </a:r>
          </a:p>
          <a:p>
            <a:pPr marL="457200" lvl="0" indent="-228600" rtl="0">
              <a:spcBef>
                <a:spcPts val="0"/>
              </a:spcBef>
            </a:pPr>
            <a:r>
              <a:rPr lang="en"/>
              <a:t>If we can more accurately mimic native cell environment -&gt; better cell growth </a:t>
            </a:r>
          </a:p>
          <a:p>
            <a:pPr marL="457200" lvl="0" indent="-228600" rtl="0">
              <a:spcBef>
                <a:spcPts val="0"/>
              </a:spcBef>
            </a:pPr>
            <a:r>
              <a:rPr lang="en"/>
              <a:t>Picture shows SEM of matrigel</a:t>
            </a:r>
          </a:p>
          <a:p>
            <a:pPr marL="457200" lvl="0" indent="-228600" rtl="0">
              <a:spcBef>
                <a:spcPts val="0"/>
              </a:spcBef>
            </a:pPr>
            <a:r>
              <a:rPr lang="en"/>
              <a:t>murine = mouse</a:t>
            </a:r>
          </a:p>
          <a:p>
            <a:pPr marL="457200" lvl="0" indent="-228600" rtl="0">
              <a:spcBef>
                <a:spcPts val="0"/>
              </a:spcBef>
            </a:pPr>
            <a:r>
              <a:rPr lang="en"/>
              <a:t>Derived from a mouse sarcoma cell, which produces a lot of these basement membrane proteins</a:t>
            </a:r>
          </a:p>
          <a:p>
            <a:pPr marL="457200" lvl="0" indent="-228600" rtl="0">
              <a:spcBef>
                <a:spcPts val="0"/>
              </a:spcBef>
            </a:pPr>
            <a:r>
              <a:rPr lang="en"/>
              <a:t>Has a lot of proteins in it that have been identified in previous studies</a:t>
            </a:r>
          </a:p>
          <a:p>
            <a:pPr marL="457200" lvl="0" indent="-228600" rtl="0">
              <a:spcBef>
                <a:spcPts val="0"/>
              </a:spcBef>
            </a:pPr>
            <a:r>
              <a:rPr lang="en"/>
              <a:t>Key proteins in matrigel include laminins, type IV collagen, and heparin sulfate proteoglycans (important for binding VEGF and other cytokines) among many others</a:t>
            </a:r>
          </a:p>
          <a:p>
            <a:pPr marL="914400" lvl="1" indent="-228600" rtl="0">
              <a:spcBef>
                <a:spcPts val="0"/>
              </a:spcBef>
            </a:pPr>
            <a:r>
              <a:rPr lang="en"/>
              <a:t>Regardless, all the proteins have similar roles in promoting cell growth. Aids with:</a:t>
            </a:r>
          </a:p>
          <a:p>
            <a:pPr marL="1371600" lvl="2" indent="-228600" rtl="0">
              <a:spcBef>
                <a:spcPts val="0"/>
              </a:spcBef>
            </a:pPr>
            <a:r>
              <a:rPr lang="en"/>
              <a:t>biological processes</a:t>
            </a:r>
          </a:p>
          <a:p>
            <a:pPr marL="1371600" lvl="2" indent="-228600" rtl="0">
              <a:spcBef>
                <a:spcPts val="0"/>
              </a:spcBef>
            </a:pPr>
            <a:r>
              <a:rPr lang="en"/>
              <a:t>cellular localization</a:t>
            </a:r>
          </a:p>
          <a:p>
            <a:pPr marL="1371600" lvl="2" indent="-228600">
              <a:spcBef>
                <a:spcPts val="0"/>
              </a:spcBef>
            </a:pPr>
            <a:r>
              <a:rPr lang="en"/>
              <a:t>and molecular function</a:t>
            </a:r>
          </a:p>
        </p:txBody>
      </p:sp>
    </p:spTree>
    <p:extLst>
      <p:ext uri="{BB962C8B-B14F-4D97-AF65-F5344CB8AC3E}">
        <p14:creationId xmlns:p14="http://schemas.microsoft.com/office/powerpoint/2010/main" val="3935737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0" name="Shape 18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1100" b="0" i="0" u="none" strike="noStrike" cap="none" baseline="0">
                <a:solidFill>
                  <a:schemeClr val="dk1"/>
                </a:solidFill>
                <a:latin typeface="Arial"/>
                <a:ea typeface="Arial"/>
                <a:cs typeface="Arial"/>
                <a:sym typeface="Arial"/>
              </a:rPr>
              <a:t>-burst test evaluates how well a graft can withstand blood pressures (encyclopedia handbook of biomaterials and bioengineering</a:t>
            </a:r>
          </a:p>
          <a:p>
            <a:pPr marL="0" marR="0" lvl="0" indent="0" algn="l" rtl="0">
              <a:spcBef>
                <a:spcPts val="0"/>
              </a:spcBef>
              <a:buClr>
                <a:schemeClr val="dk1"/>
              </a:buClr>
              <a:buSzPct val="25000"/>
              <a:buFont typeface="Arial"/>
              <a:buNone/>
            </a:pPr>
            <a:r>
              <a:rPr lang="en" sz="1100" b="0" i="0" u="none" strike="noStrike" cap="none" baseline="0">
                <a:solidFill>
                  <a:schemeClr val="dk1"/>
                </a:solidFill>
                <a:latin typeface="Arial"/>
                <a:ea typeface="Arial"/>
                <a:cs typeface="Arial"/>
                <a:sym typeface="Arial"/>
              </a:rPr>
              <a:t>-to test this </a:t>
            </a:r>
            <a:r>
              <a:rPr lang="en" sz="1100">
                <a:solidFill>
                  <a:schemeClr val="dk1"/>
                </a:solidFill>
              </a:rPr>
              <a:t>air</a:t>
            </a:r>
            <a:r>
              <a:rPr lang="en" sz="1100" b="0" i="0" u="none" strike="noStrike" cap="none" baseline="0">
                <a:solidFill>
                  <a:schemeClr val="dk1"/>
                </a:solidFill>
                <a:latin typeface="Arial"/>
                <a:ea typeface="Arial"/>
                <a:cs typeface="Arial"/>
                <a:sym typeface="Arial"/>
              </a:rPr>
              <a:t> will be pumped into </a:t>
            </a:r>
            <a:r>
              <a:rPr lang="en" sz="1100">
                <a:solidFill>
                  <a:schemeClr val="dk1"/>
                </a:solidFill>
              </a:rPr>
              <a:t>submerged </a:t>
            </a:r>
            <a:r>
              <a:rPr lang="en" sz="1100" b="0" i="0" u="none" strike="noStrike" cap="none" baseline="0">
                <a:solidFill>
                  <a:schemeClr val="dk1"/>
                </a:solidFill>
                <a:latin typeface="Arial"/>
                <a:ea typeface="Arial"/>
                <a:cs typeface="Arial"/>
                <a:sym typeface="Arial"/>
              </a:rPr>
              <a:t>grafts, increasing the pressure, until the graft reaches it’s limit and bur</a:t>
            </a:r>
            <a:r>
              <a:rPr lang="en" sz="1100">
                <a:solidFill>
                  <a:schemeClr val="dk1"/>
                </a:solidFill>
              </a:rPr>
              <a:t>sts or shows the first sign of CO2 being released from the submerged graft</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 sz="1100" b="0" i="0" u="none" strike="noStrike" cap="none" baseline="0">
                <a:solidFill>
                  <a:schemeClr val="dk1"/>
                </a:solidFill>
                <a:latin typeface="Arial"/>
                <a:ea typeface="Arial"/>
                <a:cs typeface="Arial"/>
                <a:sym typeface="Arial"/>
              </a:rPr>
              <a:t>-</a:t>
            </a:r>
            <a:r>
              <a:rPr lang="en" sz="1100">
                <a:solidFill>
                  <a:schemeClr val="dk1"/>
                </a:solidFill>
              </a:rPr>
              <a:t>T</a:t>
            </a:r>
            <a:r>
              <a:rPr lang="en" sz="1100" b="0" i="0" u="none" strike="noStrike" cap="none" baseline="0">
                <a:solidFill>
                  <a:schemeClr val="dk1"/>
                </a:solidFill>
                <a:latin typeface="Arial"/>
                <a:ea typeface="Arial"/>
                <a:cs typeface="Arial"/>
                <a:sym typeface="Arial"/>
              </a:rPr>
              <a:t>ensile test - measures the graft’s resistance to internal longitudinal stresses, that would occur after implantation. To test this, the </a:t>
            </a:r>
            <a:r>
              <a:rPr lang="en" sz="1100">
                <a:solidFill>
                  <a:schemeClr val="dk1"/>
                </a:solidFill>
              </a:rPr>
              <a:t>graft was attached to a DMA (Dynamic Mechanical Analysis) Q800 machine and stretched over an extended period of time at a certain strain level until it tears.</a:t>
            </a:r>
          </a:p>
          <a:p>
            <a:pPr marL="0" marR="0" lvl="0" indent="0" algn="l" rtl="0">
              <a:spcBef>
                <a:spcPts val="0"/>
              </a:spcBef>
              <a:buClr>
                <a:schemeClr val="dk1"/>
              </a:buClr>
              <a:buFont typeface="Arial"/>
              <a:buNone/>
            </a:pPr>
            <a:endParaRPr sz="1100"/>
          </a:p>
          <a:p>
            <a:pPr marL="0" marR="0" lvl="0" indent="0" algn="l" rtl="0">
              <a:spcBef>
                <a:spcPts val="0"/>
              </a:spcBef>
              <a:buClr>
                <a:schemeClr val="dk1"/>
              </a:buClr>
              <a:buSzPct val="25000"/>
              <a:buFont typeface="Arial"/>
              <a:buNone/>
            </a:pPr>
            <a:r>
              <a:rPr lang="en" sz="1100"/>
              <a:t>-suture tensile testing will also involve the use of a DMA to stretch the graft, but in this case, one end will be attached to a suture to see at what force the graft can no longer retain it. </a:t>
            </a:r>
          </a:p>
          <a:p>
            <a:pPr marL="0" marR="0" lvl="0" indent="0" algn="l" rtl="0">
              <a:spcBef>
                <a:spcPts val="0"/>
              </a:spcBef>
              <a:buClr>
                <a:schemeClr val="dk1"/>
              </a:buClr>
              <a:buFont typeface="Arial"/>
              <a:buNone/>
            </a:pPr>
            <a:endParaRPr sz="1100"/>
          </a:p>
          <a:p>
            <a:pPr marL="457200" marR="0" lvl="0" indent="-298450" algn="l" rtl="0">
              <a:spcBef>
                <a:spcPts val="0"/>
              </a:spcBef>
              <a:buSzPct val="100000"/>
              <a:buChar char="-"/>
            </a:pPr>
            <a:r>
              <a:rPr lang="en" sz="1100"/>
              <a:t>photos of tensile, video of burst</a:t>
            </a: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1373577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892966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1100">
                <a:solidFill>
                  <a:schemeClr val="dk1"/>
                </a:solidFill>
              </a:rPr>
              <a:t>Before we get into the details of our project, I’d like to first give you all a brief outline of what we will be discussing today:</a:t>
            </a:r>
          </a:p>
          <a:p>
            <a:pPr marL="0" marR="0" lvl="0" indent="0" algn="l" rtl="0">
              <a:spcBef>
                <a:spcPts val="0"/>
              </a:spcBef>
              <a:buClr>
                <a:schemeClr val="dk1"/>
              </a:buClr>
              <a:buSzPct val="25000"/>
              <a:buFont typeface="Arial"/>
              <a:buNone/>
            </a:pPr>
            <a:r>
              <a:rPr lang="en" sz="1100">
                <a:solidFill>
                  <a:schemeClr val="dk1"/>
                </a:solidFill>
              </a:rPr>
              <a:t>Me -&gt; talking about the problem that we wish to solve, vascular disease, and then explaining current research done in the field today</a:t>
            </a:r>
          </a:p>
          <a:p>
            <a:pPr marL="0" marR="0" lvl="0" indent="0" algn="l" rtl="0">
              <a:spcBef>
                <a:spcPts val="0"/>
              </a:spcBef>
              <a:buClr>
                <a:schemeClr val="dk1"/>
              </a:buClr>
              <a:buSzPct val="25000"/>
              <a:buFont typeface="Arial"/>
              <a:buNone/>
            </a:pPr>
            <a:r>
              <a:rPr lang="en" sz="1100">
                <a:solidFill>
                  <a:schemeClr val="dk1"/>
                </a:solidFill>
              </a:rPr>
              <a:t>Phillip -&gt; explain our research question, and then describe the methodology of creating our product and modifying it</a:t>
            </a:r>
          </a:p>
          <a:p>
            <a:pPr marL="0" marR="0" lvl="0" indent="0" algn="l" rtl="0">
              <a:spcBef>
                <a:spcPts val="0"/>
              </a:spcBef>
              <a:buClr>
                <a:schemeClr val="dk1"/>
              </a:buClr>
              <a:buSzPct val="25000"/>
              <a:buFont typeface="Arial"/>
              <a:buNone/>
            </a:pPr>
            <a:r>
              <a:rPr lang="en" sz="1100">
                <a:solidFill>
                  <a:schemeClr val="dk1"/>
                </a:solidFill>
              </a:rPr>
              <a:t>Moli -&gt; will finish our presentation by explaining how we’ll test our product, and go into our possible future directions, timeline, and budget</a:t>
            </a:r>
          </a:p>
        </p:txBody>
      </p:sp>
    </p:spTree>
    <p:extLst>
      <p:ext uri="{BB962C8B-B14F-4D97-AF65-F5344CB8AC3E}">
        <p14:creationId xmlns:p14="http://schemas.microsoft.com/office/powerpoint/2010/main" val="724566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b="1">
                <a:solidFill>
                  <a:schemeClr val="dk1"/>
                </a:solidFill>
              </a:rPr>
              <a:t>Section 3: Presenting Current Data, Future Directions, Etc. (Marquise) [slides 21-end]</a:t>
            </a:r>
          </a:p>
          <a:p>
            <a:pPr rtl="0">
              <a:spcBef>
                <a:spcPts val="0"/>
              </a:spcBef>
              <a:buNone/>
            </a:pPr>
            <a:endParaRPr b="1">
              <a:solidFill>
                <a:schemeClr val="dk1"/>
              </a:solidFill>
            </a:endParaRPr>
          </a:p>
          <a:p>
            <a:pPr lvl="0" rtl="0">
              <a:spcBef>
                <a:spcPts val="0"/>
              </a:spcBef>
              <a:buClr>
                <a:schemeClr val="dk1"/>
              </a:buClr>
              <a:buSzPct val="78571"/>
              <a:buFont typeface="Arial"/>
              <a:buNone/>
            </a:pPr>
            <a:r>
              <a:rPr lang="en" b="1">
                <a:solidFill>
                  <a:schemeClr val="dk1"/>
                </a:solidFill>
              </a:rPr>
              <a:t>For each batch of silk, Nanodrop Ultraviolet-Visible spectroscopy was used to measure the concentration and purity of the silk fibroin. This is performed for quality control. The image above shows a representative spectrum. Each batch is approximately 7-8% w/v silk fibroin; this is then concentrated to about 15-16% which is needed for dipping and electrospinning. As shown above, the relative nucleic acid to protein absorbance was taken and found to be within range of the literature value of 0.60 or less.</a:t>
            </a:r>
          </a:p>
          <a:p>
            <a:pPr rtl="0">
              <a:spcBef>
                <a:spcPts val="0"/>
              </a:spcBef>
              <a:buNone/>
            </a:pPr>
            <a:endParaRPr b="1">
              <a:solidFill>
                <a:schemeClr val="dk1"/>
              </a:solidFill>
            </a:endParaRPr>
          </a:p>
          <a:p>
            <a:pPr rtl="0">
              <a:spcBef>
                <a:spcPts val="0"/>
              </a:spcBef>
              <a:buNone/>
            </a:pPr>
            <a:endParaRPr b="1">
              <a:solidFill>
                <a:schemeClr val="dk1"/>
              </a:solidFill>
            </a:endParaRPr>
          </a:p>
          <a:p>
            <a:pPr lvl="0" rtl="0">
              <a:spcBef>
                <a:spcPts val="0"/>
              </a:spcBef>
              <a:buNone/>
            </a:pPr>
            <a:endParaRPr b="1">
              <a:solidFill>
                <a:schemeClr val="dk1"/>
              </a:solidFill>
            </a:endParaRPr>
          </a:p>
          <a:p>
            <a:pPr rtl="0">
              <a:spcBef>
                <a:spcPts val="0"/>
              </a:spcBef>
              <a:buNone/>
            </a:pPr>
            <a:r>
              <a:rPr lang="en"/>
              <a:t>For each batch of silk, use Nanodrop UV-Vis spectroscopy to measure the approximate concentration and purity of the SF.</a:t>
            </a:r>
          </a:p>
          <a:p>
            <a:pPr marL="457200" lvl="0" indent="-228600" rtl="0">
              <a:spcBef>
                <a:spcPts val="0"/>
              </a:spcBef>
              <a:buChar char="-"/>
            </a:pPr>
            <a:r>
              <a:rPr lang="en"/>
              <a:t>Each batch approx. 20 mL of 7-8% SF</a:t>
            </a:r>
          </a:p>
          <a:p>
            <a:pPr marL="457200" lvl="0" indent="-228600" rtl="0">
              <a:spcBef>
                <a:spcPts val="0"/>
              </a:spcBef>
              <a:buChar char="-"/>
            </a:pPr>
            <a:r>
              <a:rPr lang="en"/>
              <a:t>Concentration to ~15-16% to allow dipping and electrospinning easier (increased viscosity)</a:t>
            </a:r>
          </a:p>
          <a:p>
            <a:pPr marL="457200" lvl="0" indent="-228600" rtl="0">
              <a:spcBef>
                <a:spcPts val="0"/>
              </a:spcBef>
              <a:buChar char="-"/>
            </a:pPr>
            <a:r>
              <a:rPr lang="en"/>
              <a:t>A260/A280 measures relative nucleic acid (absorbs at 260 nm) to proteins (absorb at 280 nm). Value of 0.60 or less is good. </a:t>
            </a:r>
          </a:p>
          <a:p>
            <a:pPr marL="457200" lvl="0" indent="-228600">
              <a:spcBef>
                <a:spcPts val="0"/>
              </a:spcBef>
              <a:buChar char="-"/>
            </a:pPr>
            <a:r>
              <a:rPr lang="en"/>
              <a:t>Concentration automatically generated from nanodrop - this is a 1:2 dilution with water so actual protein conc. is ~15.6 mg/mL</a:t>
            </a:r>
          </a:p>
        </p:txBody>
      </p:sp>
    </p:spTree>
    <p:extLst>
      <p:ext uri="{BB962C8B-B14F-4D97-AF65-F5344CB8AC3E}">
        <p14:creationId xmlns:p14="http://schemas.microsoft.com/office/powerpoint/2010/main" val="3946384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78571"/>
              <a:buFont typeface="Arial"/>
              <a:buNone/>
            </a:pPr>
            <a:r>
              <a:rPr lang="en" b="1"/>
              <a:t>In addition to solidifying our method for preparing the graft, we have begun testing the mechanical strength of the graft. In the image above, a stress-strain curve is shown using the DMA Q800. For this particular tensile test, the rate was 2.5% strain per minute the ranged from 0 to 25% strain. Failing at about 17% strain. While this result is comparable to the literature, many more replicates must be tested.</a:t>
            </a: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lvl="0" rtl="0">
              <a:spcBef>
                <a:spcPts val="0"/>
              </a:spcBef>
              <a:buNone/>
            </a:pPr>
            <a:endParaRPr/>
          </a:p>
          <a:p>
            <a:pPr lvl="0" rtl="0">
              <a:spcBef>
                <a:spcPts val="0"/>
              </a:spcBef>
              <a:buNone/>
            </a:pPr>
            <a:endParaRPr/>
          </a:p>
          <a:p>
            <a:pPr marL="457200" lvl="0" indent="-228600" rtl="0">
              <a:spcBef>
                <a:spcPts val="0"/>
              </a:spcBef>
            </a:pPr>
            <a:r>
              <a:rPr lang="en"/>
              <a:t>We have begun our initial testing of our silk fibroin grafts, to determine the control tensile strength</a:t>
            </a:r>
          </a:p>
          <a:p>
            <a:pPr marL="457200" lvl="0" indent="-228600" rtl="0">
              <a:spcBef>
                <a:spcPts val="0"/>
              </a:spcBef>
            </a:pPr>
            <a:r>
              <a:rPr lang="en"/>
              <a:t>The results we receive from the DMA Q800 show a stress-strain curve (x-axis = strain and y-axis = stress)</a:t>
            </a:r>
          </a:p>
          <a:p>
            <a:pPr marL="457200" lvl="0" indent="-228600" rtl="0">
              <a:spcBef>
                <a:spcPts val="0"/>
              </a:spcBef>
            </a:pPr>
            <a:r>
              <a:rPr lang="en"/>
              <a:t>For the Tensile Test, we set a strain rate (% strain per minute) for a set amount of strain to pull our sample at</a:t>
            </a:r>
          </a:p>
          <a:p>
            <a:pPr marL="457200" lvl="0" indent="-228600" rtl="0">
              <a:spcBef>
                <a:spcPts val="0"/>
              </a:spcBef>
            </a:pPr>
            <a:r>
              <a:rPr lang="en"/>
              <a:t>This graph represents one of the first tests we performed on our dipped grafts. The graft we used had been tested at slower and more gradual rates before being tested at 2.5% strain/min to 25% strain.</a:t>
            </a:r>
          </a:p>
          <a:p>
            <a:pPr marL="457200" lvl="0" indent="-228600" rtl="0">
              <a:spcBef>
                <a:spcPts val="0"/>
              </a:spcBef>
            </a:pPr>
            <a:r>
              <a:rPr lang="en"/>
              <a:t>As you can see from the graph, our graft failed at around 17% strain (where the graph abruptly stops increasing at its initial steady pace), which was possibly due to the previous testing we had done to the same graft</a:t>
            </a:r>
          </a:p>
          <a:p>
            <a:pPr marL="457200" lvl="0" indent="-228600" rtl="0">
              <a:spcBef>
                <a:spcPts val="0"/>
              </a:spcBef>
            </a:pPr>
            <a:r>
              <a:rPr lang="en"/>
              <a:t>To confirm this, we must continue our testing until we get consistent results for every graft we test</a:t>
            </a:r>
          </a:p>
        </p:txBody>
      </p:sp>
    </p:spTree>
    <p:extLst>
      <p:ext uri="{BB962C8B-B14F-4D97-AF65-F5344CB8AC3E}">
        <p14:creationId xmlns:p14="http://schemas.microsoft.com/office/powerpoint/2010/main" val="547482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Can we combine long term and short term goals into Goals Moving Forward?</a:t>
            </a:r>
          </a:p>
        </p:txBody>
      </p:sp>
    </p:spTree>
    <p:extLst>
      <p:ext uri="{BB962C8B-B14F-4D97-AF65-F5344CB8AC3E}">
        <p14:creationId xmlns:p14="http://schemas.microsoft.com/office/powerpoint/2010/main" val="3550978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4" name="Shape 2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914400" lvl="1" indent="-228600" rtl="0">
              <a:spcBef>
                <a:spcPts val="480"/>
              </a:spcBef>
              <a:buClr>
                <a:schemeClr val="dk1"/>
              </a:buClr>
              <a:buSzPct val="100000"/>
            </a:pPr>
            <a:r>
              <a:rPr lang="en" sz="900">
                <a:solidFill>
                  <a:schemeClr val="dk1"/>
                </a:solidFill>
              </a:rPr>
              <a:t>Outside of regular meeting times</a:t>
            </a:r>
          </a:p>
          <a:p>
            <a:pPr marL="914400" lvl="1" indent="-228600" rtl="0">
              <a:spcBef>
                <a:spcPts val="480"/>
              </a:spcBef>
              <a:buClr>
                <a:schemeClr val="dk1"/>
              </a:buClr>
              <a:buSzPct val="100000"/>
            </a:pPr>
            <a:r>
              <a:rPr lang="en" sz="900">
                <a:solidFill>
                  <a:schemeClr val="dk1"/>
                </a:solidFill>
              </a:rPr>
              <a:t>Making sure everyone has a voice</a:t>
            </a:r>
          </a:p>
          <a:p>
            <a:pPr marL="914400" lvl="1" indent="-228600">
              <a:spcBef>
                <a:spcPts val="480"/>
              </a:spcBef>
              <a:buClr>
                <a:schemeClr val="dk1"/>
              </a:buClr>
              <a:buSzPct val="100000"/>
            </a:pPr>
            <a:r>
              <a:rPr lang="en" sz="900">
                <a:solidFill>
                  <a:schemeClr val="dk1"/>
                </a:solidFill>
              </a:rPr>
              <a:t>Balancing discussion on what has been done and what needs to be done</a:t>
            </a:r>
          </a:p>
        </p:txBody>
      </p:sp>
    </p:spTree>
    <p:extLst>
      <p:ext uri="{BB962C8B-B14F-4D97-AF65-F5344CB8AC3E}">
        <p14:creationId xmlns:p14="http://schemas.microsoft.com/office/powerpoint/2010/main" val="494988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2" name="Shape 2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480"/>
              </a:spcBef>
              <a:buNone/>
            </a:pPr>
            <a:r>
              <a:rPr lang="en" sz="1200">
                <a:solidFill>
                  <a:schemeClr val="dk1"/>
                </a:solidFill>
              </a:rPr>
              <a:t>Sub-bullet points</a:t>
            </a:r>
          </a:p>
          <a:p>
            <a:pPr marL="914400" lvl="1" indent="-304800" rtl="0">
              <a:spcBef>
                <a:spcPts val="480"/>
              </a:spcBef>
              <a:buClr>
                <a:schemeClr val="dk1"/>
              </a:buClr>
              <a:buSzPct val="100000"/>
              <a:buChar char="○"/>
            </a:pPr>
            <a:r>
              <a:rPr lang="en" sz="1200">
                <a:solidFill>
                  <a:schemeClr val="dk1"/>
                </a:solidFill>
              </a:rPr>
              <a:t>Both in person and through technology</a:t>
            </a:r>
          </a:p>
          <a:p>
            <a:pPr marL="914400" lvl="1" indent="-304800" rtl="0">
              <a:spcBef>
                <a:spcPts val="480"/>
              </a:spcBef>
              <a:buClr>
                <a:schemeClr val="dk1"/>
              </a:buClr>
              <a:buSzPct val="100000"/>
              <a:buChar char="○"/>
            </a:pPr>
            <a:r>
              <a:rPr lang="en" sz="1200">
                <a:solidFill>
                  <a:schemeClr val="dk1"/>
                </a:solidFill>
              </a:rPr>
              <a:t>Research doesn’t stop, so stay up-to-date</a:t>
            </a:r>
          </a:p>
          <a:p>
            <a:pPr marL="914400" lvl="1" indent="-304800" rtl="0">
              <a:spcBef>
                <a:spcPts val="480"/>
              </a:spcBef>
              <a:buClr>
                <a:schemeClr val="dk1"/>
              </a:buClr>
              <a:buSzPct val="100000"/>
              <a:buChar char="○"/>
            </a:pPr>
            <a:r>
              <a:rPr lang="en" sz="1200">
                <a:solidFill>
                  <a:schemeClr val="dk1"/>
                </a:solidFill>
              </a:rPr>
              <a:t>Have bonding activities</a:t>
            </a:r>
          </a:p>
          <a:p>
            <a:pPr marL="914400" lvl="1" indent="-304800" rtl="0">
              <a:spcBef>
                <a:spcPts val="480"/>
              </a:spcBef>
              <a:buClr>
                <a:schemeClr val="dk1"/>
              </a:buClr>
              <a:buSzPct val="100000"/>
              <a:buChar char="○"/>
            </a:pPr>
            <a:r>
              <a:rPr lang="en" sz="1200">
                <a:solidFill>
                  <a:schemeClr val="dk1"/>
                </a:solidFill>
              </a:rPr>
              <a:t>The process is worth more than the outcome</a:t>
            </a:r>
          </a:p>
          <a:p>
            <a:pPr lvl="0" rtl="0">
              <a:spcBef>
                <a:spcPts val="480"/>
              </a:spcBef>
              <a:buNone/>
            </a:pPr>
            <a:endParaRPr sz="1200">
              <a:solidFill>
                <a:schemeClr val="dk1"/>
              </a:solidFill>
            </a:endParaRPr>
          </a:p>
          <a:p>
            <a:pPr marL="914400" lvl="1" indent="-304800" rtl="0">
              <a:spcBef>
                <a:spcPts val="0"/>
              </a:spcBef>
              <a:buClr>
                <a:schemeClr val="dk1"/>
              </a:buClr>
              <a:buSzPct val="100000"/>
              <a:buChar char="○"/>
            </a:pPr>
            <a:r>
              <a:rPr lang="en" sz="1200">
                <a:solidFill>
                  <a:schemeClr val="dk1"/>
                </a:solidFill>
              </a:rPr>
              <a:t>Freshmen are very worried about who’s on their team and the team dynamics</a:t>
            </a:r>
          </a:p>
          <a:p>
            <a:pPr marL="914400" lvl="1" indent="-304800" rtl="0">
              <a:spcBef>
                <a:spcPts val="0"/>
              </a:spcBef>
              <a:buClr>
                <a:schemeClr val="dk1"/>
              </a:buClr>
              <a:buSzPct val="100000"/>
              <a:buChar char="○"/>
            </a:pPr>
            <a:r>
              <a:rPr lang="en" sz="1200">
                <a:solidFill>
                  <a:schemeClr val="dk1"/>
                </a:solidFill>
              </a:rPr>
              <a:t>Having a long term goal in mind, big picture of how Gemstone research affects your college/life experience</a:t>
            </a:r>
          </a:p>
          <a:p>
            <a:pPr marL="914400" lvl="1" indent="-304800" rtl="0">
              <a:spcBef>
                <a:spcPts val="0"/>
              </a:spcBef>
              <a:buClr>
                <a:schemeClr val="dk1"/>
              </a:buClr>
              <a:buSzPct val="100000"/>
              <a:buChar char="○"/>
            </a:pPr>
            <a:r>
              <a:rPr lang="en" sz="1200">
                <a:solidFill>
                  <a:schemeClr val="dk1"/>
                </a:solidFill>
              </a:rPr>
              <a:t>Enjoy the process </a:t>
            </a:r>
          </a:p>
          <a:p>
            <a:pPr marL="914400" lvl="1" indent="-304800" rtl="0">
              <a:spcBef>
                <a:spcPts val="0"/>
              </a:spcBef>
              <a:buClr>
                <a:schemeClr val="dk1"/>
              </a:buClr>
              <a:buSzPct val="100000"/>
              <a:buChar char="○"/>
            </a:pPr>
            <a:r>
              <a:rPr lang="en" sz="1200">
                <a:solidFill>
                  <a:schemeClr val="dk1"/>
                </a:solidFill>
              </a:rPr>
              <a:t>Everything is troubleshooting</a:t>
            </a:r>
          </a:p>
          <a:p>
            <a:pPr marL="914400" lvl="1" indent="-304800">
              <a:spcBef>
                <a:spcPts val="0"/>
              </a:spcBef>
              <a:buClr>
                <a:schemeClr val="dk1"/>
              </a:buClr>
              <a:buSzPct val="100000"/>
              <a:buChar char="○"/>
            </a:pPr>
            <a:r>
              <a:rPr lang="en" sz="1200">
                <a:solidFill>
                  <a:schemeClr val="dk1"/>
                </a:solidFill>
              </a:rPr>
              <a:t>"Challenge by choice"</a:t>
            </a:r>
          </a:p>
        </p:txBody>
      </p:sp>
    </p:spTree>
    <p:extLst>
      <p:ext uri="{BB962C8B-B14F-4D97-AF65-F5344CB8AC3E}">
        <p14:creationId xmlns:p14="http://schemas.microsoft.com/office/powerpoint/2010/main" val="3705950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9" name="Shape 23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1100" b="0" i="0" u="none" strike="noStrike" cap="none" baseline="0">
                <a:solidFill>
                  <a:schemeClr val="dk1"/>
                </a:solidFill>
                <a:latin typeface="Arial"/>
                <a:ea typeface="Arial"/>
                <a:cs typeface="Arial"/>
                <a:sym typeface="Arial"/>
              </a:rPr>
              <a:t>Spring 2015 - grants and start making control graft ( no dipping)</a:t>
            </a: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 sz="1100" b="0" i="0" u="none" strike="noStrike" cap="none" baseline="0">
                <a:solidFill>
                  <a:schemeClr val="dk1"/>
                </a:solidFill>
                <a:latin typeface="Arial"/>
                <a:ea typeface="Arial"/>
                <a:cs typeface="Arial"/>
                <a:sym typeface="Arial"/>
              </a:rPr>
              <a:t>Add:</a:t>
            </a:r>
          </a:p>
          <a:p>
            <a:pPr marL="0" marR="0" lvl="0" indent="0" algn="l" rtl="0">
              <a:spcBef>
                <a:spcPts val="0"/>
              </a:spcBef>
              <a:buClr>
                <a:schemeClr val="dk1"/>
              </a:buClr>
              <a:buSzPct val="25000"/>
              <a:buFont typeface="Arial"/>
              <a:buNone/>
            </a:pPr>
            <a:r>
              <a:rPr lang="en" sz="1100" b="0" i="0" u="none" strike="noStrike" cap="none" baseline="0">
                <a:solidFill>
                  <a:schemeClr val="dk1"/>
                </a:solidFill>
                <a:latin typeface="Arial"/>
                <a:ea typeface="Arial"/>
                <a:cs typeface="Arial"/>
                <a:sym typeface="Arial"/>
              </a:rPr>
              <a:t>Fall 2014</a:t>
            </a:r>
          </a:p>
          <a:p>
            <a:pPr marL="0" marR="0" lvl="0" indent="0" algn="l" rtl="0">
              <a:spcBef>
                <a:spcPts val="0"/>
              </a:spcBef>
              <a:buClr>
                <a:schemeClr val="dk1"/>
              </a:buClr>
              <a:buSzPct val="25000"/>
              <a:buFont typeface="Arial"/>
              <a:buNone/>
            </a:pPr>
            <a:r>
              <a:rPr lang="en" sz="1100" b="0" i="0" u="none" strike="noStrike" cap="none" baseline="0">
                <a:solidFill>
                  <a:schemeClr val="dk1"/>
                </a:solidFill>
                <a:latin typeface="Arial"/>
                <a:ea typeface="Arial"/>
                <a:cs typeface="Arial"/>
                <a:sym typeface="Arial"/>
              </a:rPr>
              <a:t>-Grant Application</a:t>
            </a:r>
          </a:p>
          <a:p>
            <a:pPr marL="0" marR="0" lvl="0" indent="0" algn="l" rtl="0">
              <a:spcBef>
                <a:spcPts val="0"/>
              </a:spcBef>
              <a:buClr>
                <a:schemeClr val="dk1"/>
              </a:buClr>
              <a:buSzPct val="25000"/>
              <a:buFont typeface="Arial"/>
              <a:buNone/>
            </a:pPr>
            <a:r>
              <a:rPr lang="en" sz="1100" b="0" i="0" u="none" strike="noStrike" cap="none" baseline="0">
                <a:solidFill>
                  <a:schemeClr val="dk1"/>
                </a:solidFill>
                <a:latin typeface="Arial"/>
                <a:ea typeface="Arial"/>
                <a:cs typeface="Arial"/>
                <a:sym typeface="Arial"/>
              </a:rPr>
              <a:t>-Silk Fibroin Preparation</a:t>
            </a:r>
          </a:p>
          <a:p>
            <a:pPr marL="0" marR="0" lvl="0" indent="0" algn="l" rtl="0">
              <a:spcBef>
                <a:spcPts val="0"/>
              </a:spcBef>
              <a:buClr>
                <a:schemeClr val="dk1"/>
              </a:buClr>
              <a:buSzPct val="25000"/>
              <a:buFont typeface="Arial"/>
              <a:buNone/>
            </a:pPr>
            <a:r>
              <a:rPr lang="en" sz="1100" b="0" i="0" u="none" strike="noStrike" cap="none" baseline="0">
                <a:solidFill>
                  <a:schemeClr val="dk1"/>
                </a:solidFill>
                <a:latin typeface="Arial"/>
                <a:ea typeface="Arial"/>
                <a:cs typeface="Arial"/>
                <a:sym typeface="Arial"/>
              </a:rPr>
              <a:t>-Electrospin Control Grafts</a:t>
            </a: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 sz="1100" b="0" i="0" u="none" strike="noStrike" cap="none" baseline="0">
                <a:solidFill>
                  <a:schemeClr val="dk1"/>
                </a:solidFill>
                <a:latin typeface="Arial"/>
                <a:ea typeface="Arial"/>
                <a:cs typeface="Arial"/>
                <a:sym typeface="Arial"/>
              </a:rPr>
              <a:t>Spring 2015</a:t>
            </a:r>
          </a:p>
          <a:p>
            <a:pPr marL="0" marR="0" lvl="0" indent="0" algn="l" rtl="0">
              <a:spcBef>
                <a:spcPts val="0"/>
              </a:spcBef>
              <a:buClr>
                <a:schemeClr val="dk1"/>
              </a:buClr>
              <a:buSzPct val="25000"/>
              <a:buFont typeface="Arial"/>
              <a:buNone/>
            </a:pPr>
            <a:r>
              <a:rPr lang="en" sz="1100" b="0" i="0" u="none" strike="noStrike" cap="none" baseline="0">
                <a:solidFill>
                  <a:schemeClr val="dk1"/>
                </a:solidFill>
                <a:latin typeface="Arial"/>
                <a:ea typeface="Arial"/>
                <a:cs typeface="Arial"/>
                <a:sym typeface="Arial"/>
              </a:rPr>
              <a:t>-Modify Grafts</a:t>
            </a:r>
          </a:p>
          <a:p>
            <a:pPr marL="0" marR="0" lvl="0" indent="0" algn="l" rtl="0">
              <a:spcBef>
                <a:spcPts val="0"/>
              </a:spcBef>
              <a:buClr>
                <a:schemeClr val="dk1"/>
              </a:buClr>
              <a:buSzPct val="25000"/>
              <a:buFont typeface="Arial"/>
              <a:buNone/>
            </a:pPr>
            <a:r>
              <a:rPr lang="en" sz="1100" b="0" i="0" u="none" strike="noStrike" cap="none" baseline="0">
                <a:solidFill>
                  <a:schemeClr val="dk1"/>
                </a:solidFill>
                <a:latin typeface="Arial"/>
                <a:ea typeface="Arial"/>
                <a:cs typeface="Arial"/>
                <a:sym typeface="Arial"/>
              </a:rPr>
              <a:t>-Test Grafts Mechanically and Biologically</a:t>
            </a:r>
          </a:p>
        </p:txBody>
      </p:sp>
    </p:spTree>
    <p:extLst>
      <p:ext uri="{BB962C8B-B14F-4D97-AF65-F5344CB8AC3E}">
        <p14:creationId xmlns:p14="http://schemas.microsoft.com/office/powerpoint/2010/main" val="323350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6" name="Shape 24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1100" b="0" i="0" u="none" strike="noStrike" cap="none" baseline="0">
                <a:solidFill>
                  <a:schemeClr val="dk1"/>
                </a:solidFill>
                <a:latin typeface="Arial"/>
                <a:ea typeface="Arial"/>
                <a:cs typeface="Arial"/>
                <a:sym typeface="Arial"/>
              </a:rPr>
              <a:t>do you want me to sum up the methodology in this section too?/ allude to the basic plan of the project</a:t>
            </a: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 sz="1100" b="0" i="0" u="none" strike="noStrike" cap="none" baseline="0">
                <a:solidFill>
                  <a:schemeClr val="dk1"/>
                </a:solidFill>
                <a:latin typeface="Arial"/>
                <a:ea typeface="Arial"/>
                <a:cs typeface="Arial"/>
                <a:sym typeface="Arial"/>
              </a:rPr>
              <a:t>FIX CONCLUSION</a:t>
            </a: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2426561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3" name="Shape 2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This can be a Thank You slide at the end?</a:t>
            </a:r>
          </a:p>
        </p:txBody>
      </p:sp>
    </p:spTree>
    <p:extLst>
      <p:ext uri="{BB962C8B-B14F-4D97-AF65-F5344CB8AC3E}">
        <p14:creationId xmlns:p14="http://schemas.microsoft.com/office/powerpoint/2010/main" val="3941608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7" name="Shape 26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3209087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53825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But first….a video</a:t>
            </a:r>
          </a:p>
          <a:p>
            <a:pPr>
              <a:spcBef>
                <a:spcPts val="0"/>
              </a:spcBef>
              <a:buNone/>
            </a:pPr>
            <a:r>
              <a:rPr lang="en"/>
              <a:t>*Make sure this video works when opened*</a:t>
            </a:r>
          </a:p>
        </p:txBody>
      </p:sp>
    </p:spTree>
    <p:extLst>
      <p:ext uri="{BB962C8B-B14F-4D97-AF65-F5344CB8AC3E}">
        <p14:creationId xmlns:p14="http://schemas.microsoft.com/office/powerpoint/2010/main" val="778706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298450" rtl="0">
              <a:spcBef>
                <a:spcPts val="0"/>
              </a:spcBef>
              <a:buClr>
                <a:schemeClr val="dk1"/>
              </a:buClr>
              <a:buSzPct val="100000"/>
              <a:buAutoNum type="arabicPeriod"/>
            </a:pPr>
            <a:r>
              <a:rPr lang="en" sz="1100">
                <a:solidFill>
                  <a:schemeClr val="dk1"/>
                </a:solidFill>
              </a:rPr>
              <a:t>The Problem with Cardiovascular Disease</a:t>
            </a:r>
          </a:p>
          <a:p>
            <a:pPr marL="457200" lvl="0" indent="-298450" rtl="0">
              <a:spcBef>
                <a:spcPts val="0"/>
              </a:spcBef>
              <a:buClr>
                <a:schemeClr val="dk1"/>
              </a:buClr>
              <a:buSzPct val="100000"/>
              <a:buAutoNum type="arabicPeriod"/>
            </a:pPr>
            <a:r>
              <a:rPr lang="en" sz="1100">
                <a:solidFill>
                  <a:schemeClr val="dk1"/>
                </a:solidFill>
              </a:rPr>
              <a:t>Leading cause of death (Sell, McClure, Garg, Wolfe, &amp; Bowlin, 2009)</a:t>
            </a:r>
          </a:p>
          <a:p>
            <a:pPr marL="914400" lvl="1" indent="-298450" rtl="0">
              <a:spcBef>
                <a:spcPts val="0"/>
              </a:spcBef>
              <a:buClr>
                <a:schemeClr val="dk1"/>
              </a:buClr>
              <a:buSzPct val="100000"/>
              <a:buAutoNum type="alphaLcPeriod"/>
            </a:pPr>
            <a:r>
              <a:rPr lang="en" sz="1100">
                <a:solidFill>
                  <a:schemeClr val="dk1"/>
                </a:solidFill>
              </a:rPr>
              <a:t>One in three Americans have a form of cardiovascular disease (Lloyd-Jones et al., 2010)</a:t>
            </a:r>
          </a:p>
          <a:p>
            <a:pPr marL="914400" lvl="1" indent="-298450" rtl="0">
              <a:spcBef>
                <a:spcPts val="0"/>
              </a:spcBef>
              <a:buClr>
                <a:schemeClr val="dk1"/>
              </a:buClr>
              <a:buSzPct val="100000"/>
              <a:buAutoNum type="alphaLcPeriod"/>
            </a:pPr>
            <a:r>
              <a:rPr lang="en" sz="1100">
                <a:solidFill>
                  <a:schemeClr val="dk1"/>
                </a:solidFill>
              </a:rPr>
              <a:t>Some types</a:t>
            </a:r>
          </a:p>
          <a:p>
            <a:pPr marL="1371600" lvl="2" indent="-298450" rtl="0">
              <a:spcBef>
                <a:spcPts val="0"/>
              </a:spcBef>
              <a:buClr>
                <a:schemeClr val="dk1"/>
              </a:buClr>
              <a:buSzPct val="100000"/>
              <a:buAutoNum type="romanLcPeriod"/>
            </a:pPr>
            <a:r>
              <a:rPr lang="en" sz="1100">
                <a:solidFill>
                  <a:schemeClr val="dk1"/>
                </a:solidFill>
              </a:rPr>
              <a:t>Septicemia, congestive heart failure, cardiac arrhythmia, acute myocardial infarction, acute cerebrovascular diseases are top 15 reasons for hospital visits (“Rank order of CSS principal diagnosis category by number of discharges,” 2012) - five of the top fifteen reasons for hospital visits are related cardiovascular disease</a:t>
            </a:r>
          </a:p>
          <a:p>
            <a:pPr rtl="0">
              <a:spcBef>
                <a:spcPts val="0"/>
              </a:spcBef>
              <a:buNone/>
            </a:pPr>
            <a:r>
              <a:rPr lang="en" sz="1100" b="1">
                <a:solidFill>
                  <a:schemeClr val="dk1"/>
                </a:solidFill>
              </a:rPr>
              <a:t>Specifically Team VESSEL will be focusing on peripheral arterial disease. </a:t>
            </a:r>
          </a:p>
          <a:p>
            <a:pPr lvl="0" rtl="0">
              <a:spcBef>
                <a:spcPts val="0"/>
              </a:spcBef>
              <a:buNone/>
            </a:pPr>
            <a:endParaRPr sz="1100">
              <a:solidFill>
                <a:schemeClr val="dk1"/>
              </a:solidFill>
            </a:endParaRPr>
          </a:p>
          <a:p>
            <a:pPr marL="1371600" lvl="2" indent="-298450" rtl="0">
              <a:spcBef>
                <a:spcPts val="0"/>
              </a:spcBef>
              <a:buClr>
                <a:schemeClr val="dk1"/>
              </a:buClr>
              <a:buSzPct val="100000"/>
              <a:buAutoNum type="romanLcPeriod"/>
            </a:pPr>
            <a:r>
              <a:rPr lang="en" sz="1100" strike="sngStrike">
                <a:solidFill>
                  <a:schemeClr val="dk1"/>
                </a:solidFill>
              </a:rPr>
              <a:t>**atherosclerosis- plaque build-up, can lead to heart attack, stroke, kidney failure, infection and other vascular diseases</a:t>
            </a:r>
          </a:p>
          <a:p>
            <a:pPr marL="1371600" lvl="2" indent="-298450" rtl="0">
              <a:spcBef>
                <a:spcPts val="0"/>
              </a:spcBef>
              <a:buClr>
                <a:schemeClr val="dk1"/>
              </a:buClr>
              <a:buSzPct val="100000"/>
              <a:buAutoNum type="romanLcPeriod"/>
            </a:pPr>
            <a:r>
              <a:rPr lang="en" sz="1100" strike="sngStrike">
                <a:solidFill>
                  <a:schemeClr val="dk1"/>
                </a:solidFill>
              </a:rPr>
              <a:t>congestive heart failure - heart is too weak to pump blood throughout body, causes fluids to build up in organs</a:t>
            </a:r>
          </a:p>
          <a:p>
            <a:pPr marL="1371600" lvl="2" indent="-298450" rtl="0">
              <a:spcBef>
                <a:spcPts val="0"/>
              </a:spcBef>
              <a:buClr>
                <a:schemeClr val="dk1"/>
              </a:buClr>
              <a:buSzPct val="100000"/>
              <a:buAutoNum type="romanLcPeriod"/>
            </a:pPr>
            <a:r>
              <a:rPr lang="en" sz="1100" strike="sngStrike">
                <a:solidFill>
                  <a:schemeClr val="dk1"/>
                </a:solidFill>
              </a:rPr>
              <a:t>acute myocardial infarction (heart attack)</a:t>
            </a:r>
          </a:p>
          <a:p>
            <a:pPr marL="457200" lvl="0" indent="-228600" rtl="0">
              <a:spcBef>
                <a:spcPts val="0"/>
              </a:spcBef>
              <a:buClr>
                <a:schemeClr val="dk1"/>
              </a:buClr>
              <a:buSzPct val="100000"/>
              <a:buFont typeface="Arial"/>
              <a:buNone/>
            </a:pPr>
            <a:r>
              <a:rPr lang="en" sz="1100" strike="sngStrike">
                <a:solidFill>
                  <a:schemeClr val="dk1"/>
                </a:solidFill>
              </a:rPr>
              <a:t>Actual last resort - Transmyocardial Laser Revascularization (TMLR)</a:t>
            </a:r>
          </a:p>
          <a:p>
            <a:pPr lvl="0" rtl="0">
              <a:spcBef>
                <a:spcPts val="0"/>
              </a:spcBef>
              <a:buNone/>
            </a:pPr>
            <a:endParaRPr sz="1100" strike="sngStrike">
              <a:solidFill>
                <a:schemeClr val="dk1"/>
              </a:solidFill>
            </a:endParaRPr>
          </a:p>
          <a:p>
            <a:pPr marL="1371600" lvl="2" indent="-298450" rtl="0">
              <a:spcBef>
                <a:spcPts val="0"/>
              </a:spcBef>
              <a:buClr>
                <a:schemeClr val="dk1"/>
              </a:buClr>
              <a:buSzPct val="100000"/>
              <a:buAutoNum type="romanLcPeriod"/>
            </a:pPr>
            <a:r>
              <a:rPr lang="en" sz="1100" strike="sngStrike">
                <a:solidFill>
                  <a:schemeClr val="dk1"/>
                </a:solidFill>
              </a:rPr>
              <a:t>Where lasers punch holes into muscle to allow blood to reach the heart for oxygen - specifically for Angina</a:t>
            </a:r>
          </a:p>
          <a:p>
            <a:pPr marL="1828800" lvl="3" indent="-298450" rtl="0">
              <a:spcBef>
                <a:spcPts val="0"/>
              </a:spcBef>
              <a:buClr>
                <a:schemeClr val="dk1"/>
              </a:buClr>
              <a:buSzPct val="100000"/>
              <a:buAutoNum type="arabicPeriod"/>
            </a:pPr>
            <a:r>
              <a:rPr lang="en" sz="1100" strike="sngStrike">
                <a:solidFill>
                  <a:schemeClr val="dk1"/>
                </a:solidFill>
              </a:rPr>
              <a:t>When many bypass surgeries have been done, and no more can be performed on the body</a:t>
            </a:r>
            <a:br>
              <a:rPr lang="en" sz="1100" strike="sngStrike">
                <a:solidFill>
                  <a:schemeClr val="dk1"/>
                </a:solidFill>
              </a:rPr>
            </a:br>
            <a:endParaRPr lang="en" sz="1100" strike="sngStrike">
              <a:solidFill>
                <a:schemeClr val="dk1"/>
              </a:solidFill>
            </a:endParaRPr>
          </a:p>
        </p:txBody>
      </p:sp>
    </p:spTree>
    <p:extLst>
      <p:ext uri="{BB962C8B-B14F-4D97-AF65-F5344CB8AC3E}">
        <p14:creationId xmlns:p14="http://schemas.microsoft.com/office/powerpoint/2010/main" val="378573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100" b="1">
                <a:solidFill>
                  <a:schemeClr val="dk1"/>
                </a:solidFill>
              </a:rPr>
              <a:t>Peripheral arterial disease is when the arteries, from the extremities, become narrow and harden up. Plaque builds up along the walls of the arteries and as a result, blood decreases, which could lead to nerve and tissue damage. </a:t>
            </a:r>
          </a:p>
          <a:p>
            <a:pPr lvl="0" rtl="0">
              <a:spcBef>
                <a:spcPts val="0"/>
              </a:spcBef>
              <a:buNone/>
            </a:pPr>
            <a:endParaRPr sz="1100">
              <a:solidFill>
                <a:schemeClr val="dk1"/>
              </a:solidFill>
            </a:endParaRPr>
          </a:p>
          <a:p>
            <a:pPr marL="457200" lvl="0" indent="-298450" rtl="0">
              <a:spcBef>
                <a:spcPts val="0"/>
              </a:spcBef>
              <a:buClr>
                <a:schemeClr val="dk1"/>
              </a:buClr>
              <a:buSzPct val="100000"/>
              <a:buAutoNum type="arabicPeriod"/>
            </a:pPr>
            <a:r>
              <a:rPr lang="en" sz="1100">
                <a:solidFill>
                  <a:schemeClr val="dk1"/>
                </a:solidFill>
              </a:rPr>
              <a:t>Typical treatments include:</a:t>
            </a:r>
          </a:p>
          <a:p>
            <a:pPr marL="914400" lvl="1" indent="-298450" rtl="0">
              <a:spcBef>
                <a:spcPts val="0"/>
              </a:spcBef>
              <a:buClr>
                <a:schemeClr val="dk1"/>
              </a:buClr>
              <a:buSzPct val="100000"/>
              <a:buAutoNum type="alphaLcPeriod"/>
            </a:pPr>
            <a:r>
              <a:rPr lang="en" sz="1100">
                <a:solidFill>
                  <a:schemeClr val="dk1"/>
                </a:solidFill>
              </a:rPr>
              <a:t>Diet and exercise</a:t>
            </a:r>
          </a:p>
          <a:p>
            <a:pPr marL="914400" lvl="1" indent="-298450" rtl="0">
              <a:spcBef>
                <a:spcPts val="0"/>
              </a:spcBef>
              <a:buClr>
                <a:schemeClr val="dk1"/>
              </a:buClr>
              <a:buSzPct val="100000"/>
              <a:buAutoNum type="alphaLcPeriod"/>
            </a:pPr>
            <a:r>
              <a:rPr lang="en" sz="1100">
                <a:solidFill>
                  <a:schemeClr val="dk1"/>
                </a:solidFill>
              </a:rPr>
              <a:t>Medication</a:t>
            </a:r>
          </a:p>
          <a:p>
            <a:pPr marL="914400" lvl="1" indent="-298450" rtl="0">
              <a:spcBef>
                <a:spcPts val="0"/>
              </a:spcBef>
              <a:buClr>
                <a:schemeClr val="dk1"/>
              </a:buClr>
              <a:buSzPct val="100000"/>
              <a:buAutoNum type="alphaLcPeriod"/>
            </a:pPr>
            <a:r>
              <a:rPr lang="en" sz="1100">
                <a:solidFill>
                  <a:schemeClr val="dk1"/>
                </a:solidFill>
              </a:rPr>
              <a:t>Arterial bypass surgery</a:t>
            </a:r>
          </a:p>
          <a:p>
            <a:pPr marL="457200" lvl="0" indent="-298450" rtl="0">
              <a:spcBef>
                <a:spcPts val="0"/>
              </a:spcBef>
              <a:buClr>
                <a:schemeClr val="dk1"/>
              </a:buClr>
              <a:buSzPct val="100000"/>
              <a:buAutoNum type="arabicPeriod"/>
            </a:pPr>
            <a:r>
              <a:rPr lang="en" sz="1100">
                <a:solidFill>
                  <a:schemeClr val="dk1"/>
                </a:solidFill>
              </a:rPr>
              <a:t>The solution for the more serious cases (if diet and exercise don’t work)</a:t>
            </a:r>
          </a:p>
          <a:p>
            <a:pPr marL="914400" lvl="1" indent="-298450" rtl="0">
              <a:spcBef>
                <a:spcPts val="0"/>
              </a:spcBef>
              <a:buClr>
                <a:schemeClr val="dk1"/>
              </a:buClr>
              <a:buSzPct val="100000"/>
              <a:buAutoNum type="alphaLcPeriod"/>
            </a:pPr>
            <a:r>
              <a:rPr lang="en" sz="1100">
                <a:solidFill>
                  <a:schemeClr val="dk1"/>
                </a:solidFill>
              </a:rPr>
              <a:t>Arterial bypass surgery (coronary and peripheral)</a:t>
            </a:r>
          </a:p>
          <a:p>
            <a:pPr marL="1371600" lvl="2" indent="-298450" rtl="0">
              <a:spcBef>
                <a:spcPts val="0"/>
              </a:spcBef>
              <a:buClr>
                <a:schemeClr val="dk1"/>
              </a:buClr>
              <a:buSzPct val="100000"/>
              <a:buAutoNum type="romanLcPeriod"/>
            </a:pPr>
            <a:r>
              <a:rPr lang="en" sz="1100">
                <a:solidFill>
                  <a:schemeClr val="dk1"/>
                </a:solidFill>
              </a:rPr>
              <a:t>Bypass is only used for serious issues </a:t>
            </a:r>
          </a:p>
          <a:p>
            <a:pPr marL="1371600" lvl="2" indent="-298450" rtl="0">
              <a:spcBef>
                <a:spcPts val="0"/>
              </a:spcBef>
              <a:buClr>
                <a:schemeClr val="dk1"/>
              </a:buClr>
              <a:buSzPct val="100000"/>
              <a:buAutoNum type="romanLcPeriod"/>
            </a:pPr>
            <a:r>
              <a:rPr lang="en" sz="1100">
                <a:solidFill>
                  <a:schemeClr val="dk1"/>
                </a:solidFill>
              </a:rPr>
              <a:t>One of the most common heart surgeries in the US and Europe, with over 1 million procedures performed across both each year (Vara et al., 2005).</a:t>
            </a:r>
          </a:p>
          <a:p>
            <a:pPr marL="1371600" lvl="2" indent="-298450" rtl="0">
              <a:spcBef>
                <a:spcPts val="0"/>
              </a:spcBef>
              <a:buClr>
                <a:schemeClr val="dk1"/>
              </a:buClr>
              <a:buSzPct val="100000"/>
              <a:buAutoNum type="romanLcPeriod"/>
            </a:pPr>
            <a:r>
              <a:rPr lang="en" sz="1100">
                <a:solidFill>
                  <a:schemeClr val="dk1"/>
                </a:solidFill>
              </a:rPr>
              <a:t>Define - uses vascular grafts to redirect the blood flow away from problem areas of clogging and disease</a:t>
            </a:r>
          </a:p>
          <a:p>
            <a:pPr marL="1371600" lvl="2" indent="-298450" rtl="0">
              <a:spcBef>
                <a:spcPts val="0"/>
              </a:spcBef>
              <a:buClr>
                <a:schemeClr val="dk1"/>
              </a:buClr>
              <a:buSzPct val="100000"/>
              <a:buAutoNum type="romanLcPeriod"/>
            </a:pPr>
            <a:r>
              <a:rPr lang="en" sz="1100">
                <a:solidFill>
                  <a:schemeClr val="dk1"/>
                </a:solidFill>
              </a:rPr>
              <a:t>Proven to decrease the mortality rate for patients (Jeremias, Kaul, Rosengart, Gruberg, &amp; Brown, 2009)</a:t>
            </a:r>
          </a:p>
          <a:p>
            <a:pPr marL="1371600" lvl="2" indent="-298450" rtl="0">
              <a:spcBef>
                <a:spcPts val="0"/>
              </a:spcBef>
              <a:buClr>
                <a:schemeClr val="dk1"/>
              </a:buClr>
              <a:buSzPct val="100000"/>
              <a:buAutoNum type="romanLcPeriod"/>
            </a:pPr>
            <a:r>
              <a:rPr lang="en" sz="1100">
                <a:solidFill>
                  <a:schemeClr val="dk1"/>
                </a:solidFill>
              </a:rPr>
              <a:t>Methods</a:t>
            </a:r>
          </a:p>
          <a:p>
            <a:pPr marL="1828800" lvl="3" indent="-298450" rtl="0">
              <a:spcBef>
                <a:spcPts val="0"/>
              </a:spcBef>
              <a:buClr>
                <a:schemeClr val="dk1"/>
              </a:buClr>
              <a:buSzPct val="100000"/>
              <a:buAutoNum type="arabicPeriod"/>
            </a:pPr>
            <a:r>
              <a:rPr lang="en" sz="1100">
                <a:solidFill>
                  <a:schemeClr val="dk1"/>
                </a:solidFill>
              </a:rPr>
              <a:t>Commonly performed with autologous grafts (Liu et al., 2013; Foster &amp; Kranc, 1989) -- explain why this is not always an option</a:t>
            </a:r>
          </a:p>
          <a:p>
            <a:pPr marL="1828800" lvl="3" indent="-298450" rtl="0">
              <a:spcBef>
                <a:spcPts val="0"/>
              </a:spcBef>
              <a:buClr>
                <a:schemeClr val="dk1"/>
              </a:buClr>
              <a:buSzPct val="100000"/>
              <a:buAutoNum type="arabicPeriod"/>
            </a:pPr>
            <a:r>
              <a:rPr lang="en" sz="1100">
                <a:solidFill>
                  <a:schemeClr val="dk1"/>
                </a:solidFill>
              </a:rPr>
              <a:t>Prosthetic grafts another option </a:t>
            </a:r>
          </a:p>
          <a:p>
            <a:pPr>
              <a:spcBef>
                <a:spcPts val="0"/>
              </a:spcBef>
              <a:buNone/>
            </a:pPr>
            <a:endParaRPr/>
          </a:p>
        </p:txBody>
      </p:sp>
    </p:spTree>
    <p:extLst>
      <p:ext uri="{BB962C8B-B14F-4D97-AF65-F5344CB8AC3E}">
        <p14:creationId xmlns:p14="http://schemas.microsoft.com/office/powerpoint/2010/main" val="2817416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457200" marR="0" lvl="0" indent="-298450" algn="l" rtl="0">
              <a:spcBef>
                <a:spcPts val="0"/>
              </a:spcBef>
              <a:buClr>
                <a:schemeClr val="dk1"/>
              </a:buClr>
              <a:buSzPct val="100000"/>
              <a:buAutoNum type="arabicPeriod"/>
            </a:pPr>
            <a:r>
              <a:rPr lang="en" sz="1100">
                <a:solidFill>
                  <a:schemeClr val="dk1"/>
                </a:solidFill>
              </a:rPr>
              <a:t>Purpose</a:t>
            </a:r>
          </a:p>
          <a:p>
            <a:pPr marL="914400" marR="0" lvl="1" indent="-298450" algn="l" rtl="0">
              <a:spcBef>
                <a:spcPts val="0"/>
              </a:spcBef>
              <a:buClr>
                <a:schemeClr val="dk1"/>
              </a:buClr>
              <a:buSzPct val="100000"/>
              <a:buAutoNum type="alphaLcPeriod"/>
            </a:pPr>
            <a:r>
              <a:rPr lang="en" sz="1100">
                <a:solidFill>
                  <a:schemeClr val="dk1"/>
                </a:solidFill>
              </a:rPr>
              <a:t>Acts as an alternative path for blood flow to bypass problematic areas in the patient’s circulatory system</a:t>
            </a:r>
          </a:p>
          <a:p>
            <a:pPr marL="914400" marR="0" lvl="1" indent="-298450" algn="l" rtl="0">
              <a:spcBef>
                <a:spcPts val="0"/>
              </a:spcBef>
              <a:buClr>
                <a:schemeClr val="dk1"/>
              </a:buClr>
              <a:buSzPct val="100000"/>
              <a:buAutoNum type="alphaLcPeriod"/>
            </a:pPr>
            <a:r>
              <a:rPr lang="en" sz="1100">
                <a:solidFill>
                  <a:schemeClr val="dk1"/>
                </a:solidFill>
              </a:rPr>
              <a:t>For future use, the graft act as a scaffold for new cells and tissue to grow, to allow a new native vessel to form</a:t>
            </a:r>
          </a:p>
          <a:p>
            <a:pPr marL="457200" marR="0" lvl="0" indent="-298450" algn="l" rtl="0">
              <a:spcBef>
                <a:spcPts val="0"/>
              </a:spcBef>
              <a:buClr>
                <a:schemeClr val="dk1"/>
              </a:buClr>
              <a:buSzPct val="100000"/>
              <a:buAutoNum type="arabicPeriod"/>
            </a:pPr>
            <a:r>
              <a:rPr lang="en" sz="1100">
                <a:solidFill>
                  <a:schemeClr val="dk1"/>
                </a:solidFill>
              </a:rPr>
              <a:t>Currently</a:t>
            </a:r>
          </a:p>
          <a:p>
            <a:pPr marL="914400" marR="0" lvl="1" indent="-298450" algn="l" rtl="0">
              <a:spcBef>
                <a:spcPts val="0"/>
              </a:spcBef>
              <a:buClr>
                <a:schemeClr val="dk1"/>
              </a:buClr>
              <a:buSzPct val="100000"/>
              <a:buAutoNum type="alphaLcPeriod"/>
            </a:pPr>
            <a:r>
              <a:rPr lang="en" sz="1100" b="0" i="0" u="none" strike="noStrike" cap="none" baseline="0">
                <a:solidFill>
                  <a:schemeClr val="dk1"/>
                </a:solidFill>
                <a:latin typeface="Arial"/>
                <a:ea typeface="Arial"/>
                <a:cs typeface="Arial"/>
                <a:sym typeface="Arial"/>
              </a:rPr>
              <a:t>Define autologous grafts</a:t>
            </a:r>
          </a:p>
          <a:p>
            <a:pPr marL="1371600" marR="0" lvl="2" indent="-298450" algn="l" rtl="0">
              <a:spcBef>
                <a:spcPts val="0"/>
              </a:spcBef>
              <a:buClr>
                <a:schemeClr val="dk1"/>
              </a:buClr>
              <a:buSzPct val="100000"/>
              <a:buAutoNum type="romanLcPeriod"/>
            </a:pPr>
            <a:r>
              <a:rPr lang="en" sz="1100">
                <a:solidFill>
                  <a:schemeClr val="dk1"/>
                </a:solidFill>
              </a:rPr>
              <a:t>E</a:t>
            </a:r>
            <a:r>
              <a:rPr lang="en" sz="1100" b="0" i="0" u="none" strike="noStrike" cap="none" baseline="0">
                <a:solidFill>
                  <a:schemeClr val="dk1"/>
                </a:solidFill>
                <a:latin typeface="Arial"/>
                <a:ea typeface="Arial"/>
                <a:cs typeface="Arial"/>
                <a:sym typeface="Arial"/>
              </a:rPr>
              <a:t>xplain why not available (old people, tissue is not of great quality or has already been used, transplants are not </a:t>
            </a:r>
            <a:r>
              <a:rPr lang="en" sz="1100">
                <a:solidFill>
                  <a:schemeClr val="dk1"/>
                </a:solidFill>
              </a:rPr>
              <a:t>immediately available</a:t>
            </a:r>
            <a:r>
              <a:rPr lang="en" sz="1100" b="0" i="0" u="none" strike="noStrike" cap="none" baseline="0">
                <a:solidFill>
                  <a:schemeClr val="dk1"/>
                </a:solidFill>
                <a:latin typeface="Arial"/>
                <a:ea typeface="Arial"/>
                <a:cs typeface="Arial"/>
                <a:sym typeface="Arial"/>
              </a:rPr>
              <a:t>)</a:t>
            </a:r>
          </a:p>
          <a:p>
            <a:pPr marL="914400" marR="0" lvl="1" indent="-298450" algn="l" rtl="0">
              <a:spcBef>
                <a:spcPts val="0"/>
              </a:spcBef>
              <a:buClr>
                <a:schemeClr val="dk1"/>
              </a:buClr>
              <a:buSzPct val="100000"/>
              <a:buAutoNum type="alphaLcPeriod"/>
            </a:pPr>
            <a:r>
              <a:rPr lang="en" sz="1100">
                <a:solidFill>
                  <a:schemeClr val="dk1"/>
                </a:solidFill>
              </a:rPr>
              <a:t>Define synthetic grafts</a:t>
            </a:r>
          </a:p>
          <a:p>
            <a:pPr marL="1371600" marR="0" lvl="2" indent="-298450" algn="l" rtl="0">
              <a:spcBef>
                <a:spcPts val="0"/>
              </a:spcBef>
              <a:buClr>
                <a:schemeClr val="dk1"/>
              </a:buClr>
              <a:buSzPct val="100000"/>
              <a:buAutoNum type="romanLcPeriod"/>
            </a:pPr>
            <a:r>
              <a:rPr lang="en" sz="1100">
                <a:solidFill>
                  <a:schemeClr val="dk1"/>
                </a:solidFill>
              </a:rPr>
              <a:t>Have been successful for larger diameter grafts, but</a:t>
            </a:r>
          </a:p>
          <a:p>
            <a:pPr marL="1371600" marR="0" lvl="2" indent="-298450" algn="l" rtl="0">
              <a:spcBef>
                <a:spcPts val="0"/>
              </a:spcBef>
              <a:buClr>
                <a:schemeClr val="dk1"/>
              </a:buClr>
              <a:buSzPct val="100000"/>
              <a:buAutoNum type="romanLcPeriod"/>
            </a:pPr>
            <a:r>
              <a:rPr lang="en" sz="1100">
                <a:solidFill>
                  <a:schemeClr val="dk1"/>
                </a:solidFill>
              </a:rPr>
              <a:t>A successful synthetic small diameter graft (&lt;6mm) has not been created</a:t>
            </a:r>
          </a:p>
          <a:p>
            <a:pPr marL="1828800" marR="0" lvl="3" indent="-298450" algn="l" rtl="0">
              <a:spcBef>
                <a:spcPts val="0"/>
              </a:spcBef>
              <a:buClr>
                <a:schemeClr val="dk1"/>
              </a:buClr>
              <a:buSzPct val="100000"/>
              <a:buAutoNum type="arabicPeriod"/>
            </a:pPr>
            <a:r>
              <a:rPr lang="en" sz="1100" b="0" i="0" u="none" strike="noStrike" cap="none" baseline="0">
                <a:solidFill>
                  <a:schemeClr val="dk1"/>
                </a:solidFill>
                <a:latin typeface="Arial"/>
                <a:ea typeface="Arial"/>
                <a:cs typeface="Arial"/>
                <a:sym typeface="Arial"/>
              </a:rPr>
              <a:t>Problems with small diameter in general</a:t>
            </a:r>
          </a:p>
          <a:p>
            <a:pPr marL="2286000" marR="0" lvl="4" indent="-298450" algn="l" rtl="0">
              <a:spcBef>
                <a:spcPts val="0"/>
              </a:spcBef>
              <a:buClr>
                <a:schemeClr val="dk1"/>
              </a:buClr>
              <a:buSzPct val="100000"/>
              <a:buAutoNum type="alphaLcPeriod"/>
            </a:pPr>
            <a:r>
              <a:rPr lang="en" sz="1100" b="0" i="0" u="none" strike="noStrike" cap="none" baseline="0">
                <a:solidFill>
                  <a:schemeClr val="dk1"/>
                </a:solidFill>
                <a:latin typeface="Arial"/>
                <a:ea typeface="Arial"/>
                <a:cs typeface="Arial"/>
                <a:sym typeface="Arial"/>
              </a:rPr>
              <a:t>occlusion (closing of blo</a:t>
            </a:r>
            <a:r>
              <a:rPr lang="en" sz="1100">
                <a:solidFill>
                  <a:schemeClr val="dk1"/>
                </a:solidFill>
              </a:rPr>
              <a:t>od vessel)</a:t>
            </a:r>
            <a:r>
              <a:rPr lang="en" sz="1100" b="0" i="0" u="none" strike="noStrike" cap="none" baseline="0">
                <a:solidFill>
                  <a:schemeClr val="dk1"/>
                </a:solidFill>
                <a:latin typeface="Arial"/>
                <a:ea typeface="Arial"/>
                <a:cs typeface="Arial"/>
                <a:sym typeface="Arial"/>
              </a:rPr>
              <a:t>, thrombogenesis (clot</a:t>
            </a:r>
            <a:r>
              <a:rPr lang="en" sz="1100">
                <a:solidFill>
                  <a:schemeClr val="dk1"/>
                </a:solidFill>
              </a:rPr>
              <a:t>s forming that break off and block another vessel)</a:t>
            </a:r>
            <a:r>
              <a:rPr lang="en" sz="1100" b="0" i="0" u="none" strike="noStrike" cap="none" baseline="0">
                <a:solidFill>
                  <a:schemeClr val="dk1"/>
                </a:solidFill>
                <a:latin typeface="Arial"/>
                <a:ea typeface="Arial"/>
                <a:cs typeface="Arial"/>
                <a:sym typeface="Arial"/>
              </a:rPr>
              <a:t>, mechanical compliance</a:t>
            </a: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 sz="1100" b="0" i="0" u="none" strike="noStrike" cap="none" baseline="0">
                <a:solidFill>
                  <a:schemeClr val="dk1"/>
                </a:solidFill>
                <a:latin typeface="Arial"/>
                <a:ea typeface="Arial"/>
                <a:cs typeface="Arial"/>
                <a:sym typeface="Arial"/>
              </a:rPr>
              <a:t>DEFINE PATENCY</a:t>
            </a:r>
          </a:p>
        </p:txBody>
      </p:sp>
    </p:spTree>
    <p:extLst>
      <p:ext uri="{BB962C8B-B14F-4D97-AF65-F5344CB8AC3E}">
        <p14:creationId xmlns:p14="http://schemas.microsoft.com/office/powerpoint/2010/main" val="3729817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3" name="Shape 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team: check this slide</a:t>
            </a:r>
          </a:p>
        </p:txBody>
      </p:sp>
    </p:spTree>
    <p:extLst>
      <p:ext uri="{BB962C8B-B14F-4D97-AF65-F5344CB8AC3E}">
        <p14:creationId xmlns:p14="http://schemas.microsoft.com/office/powerpoint/2010/main" val="3619821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100">
                <a:solidFill>
                  <a:schemeClr val="dk1"/>
                </a:solidFill>
              </a:rPr>
              <a:t>Does not cause adverse response (biocompatibility, thrombogenicity, infection resistance)</a:t>
            </a:r>
          </a:p>
          <a:p>
            <a:pPr rtl="0">
              <a:spcBef>
                <a:spcPts val="0"/>
              </a:spcBef>
              <a:buNone/>
            </a:pPr>
            <a:r>
              <a:rPr lang="en" sz="1100">
                <a:solidFill>
                  <a:schemeClr val="dk1"/>
                </a:solidFill>
              </a:rPr>
              <a:t>Properties of native blood vessel ( promotes cell growth, compliance, elasticity, matrix, porosity)</a:t>
            </a:r>
          </a:p>
          <a:p>
            <a:pPr lvl="0" rtl="0">
              <a:spcBef>
                <a:spcPts val="0"/>
              </a:spcBef>
              <a:buNone/>
            </a:pPr>
            <a:r>
              <a:rPr lang="en" sz="1100">
                <a:solidFill>
                  <a:schemeClr val="dk1"/>
                </a:solidFill>
              </a:rPr>
              <a:t>Resistant to clotting, and blockage</a:t>
            </a:r>
          </a:p>
          <a:p>
            <a:pPr lvl="0" rtl="0">
              <a:spcBef>
                <a:spcPts val="0"/>
              </a:spcBef>
              <a:buClr>
                <a:schemeClr val="dk1"/>
              </a:buClr>
              <a:buFont typeface="Arial"/>
              <a:buNone/>
            </a:pPr>
            <a:endParaRPr sz="1100">
              <a:solidFill>
                <a:schemeClr val="dk1"/>
              </a:solidFill>
            </a:endParaRPr>
          </a:p>
          <a:p>
            <a:pPr lvl="0">
              <a:spcBef>
                <a:spcPts val="0"/>
              </a:spcBef>
              <a:buClr>
                <a:schemeClr val="dk1"/>
              </a:buClr>
              <a:buSzPct val="25000"/>
              <a:buFont typeface="Arial"/>
              <a:buNone/>
            </a:pPr>
            <a:r>
              <a:rPr lang="en" sz="1100">
                <a:solidFill>
                  <a:schemeClr val="dk1"/>
                </a:solidFill>
              </a:rPr>
              <a:t>RECRUITS CELLS TO FOSTER NEW TISSUE GROWTH</a:t>
            </a:r>
          </a:p>
        </p:txBody>
      </p:sp>
    </p:spTree>
    <p:extLst>
      <p:ext uri="{BB962C8B-B14F-4D97-AF65-F5344CB8AC3E}">
        <p14:creationId xmlns:p14="http://schemas.microsoft.com/office/powerpoint/2010/main" val="821063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298450" rtl="0">
              <a:spcBef>
                <a:spcPts val="0"/>
              </a:spcBef>
              <a:buClr>
                <a:schemeClr val="dk1"/>
              </a:buClr>
              <a:buSzPct val="100000"/>
              <a:buAutoNum type="arabicPeriod"/>
            </a:pPr>
            <a:r>
              <a:rPr lang="en" sz="1100">
                <a:solidFill>
                  <a:schemeClr val="dk1"/>
                </a:solidFill>
              </a:rPr>
              <a:t>Silk - which is the material we wish to use for our product</a:t>
            </a:r>
          </a:p>
          <a:p>
            <a:pPr marL="914400" lvl="1" indent="-298450" rtl="0">
              <a:spcBef>
                <a:spcPts val="0"/>
              </a:spcBef>
              <a:buClr>
                <a:schemeClr val="dk1"/>
              </a:buClr>
              <a:buSzPct val="100000"/>
              <a:buAutoNum type="alphaLcPeriod"/>
            </a:pPr>
            <a:r>
              <a:rPr lang="en" sz="1100">
                <a:solidFill>
                  <a:schemeClr val="dk1"/>
                </a:solidFill>
              </a:rPr>
              <a:t>Comes from the </a:t>
            </a:r>
            <a:r>
              <a:rPr lang="en" sz="1100">
                <a:solidFill>
                  <a:schemeClr val="dk1"/>
                </a:solidFill>
                <a:highlight>
                  <a:srgbClr val="FFFFFF"/>
                </a:highlight>
              </a:rPr>
              <a:t>Bombyx mori, or the silkworm</a:t>
            </a:r>
          </a:p>
          <a:p>
            <a:pPr marL="1371600" lvl="2" indent="-298450" rtl="0">
              <a:spcBef>
                <a:spcPts val="0"/>
              </a:spcBef>
              <a:buClr>
                <a:schemeClr val="dk1"/>
              </a:buClr>
              <a:buSzPct val="100000"/>
              <a:buAutoNum type="romanLcPeriod"/>
            </a:pPr>
            <a:r>
              <a:rPr lang="en" sz="1100">
                <a:solidFill>
                  <a:schemeClr val="dk1"/>
                </a:solidFill>
                <a:highlight>
                  <a:srgbClr val="FFFFFF"/>
                </a:highlight>
              </a:rPr>
              <a:t>Biosynthesized during the late larval stages of growth in the silk glands</a:t>
            </a:r>
          </a:p>
          <a:p>
            <a:pPr marL="914400" lvl="1" indent="-298450" rtl="0">
              <a:spcBef>
                <a:spcPts val="0"/>
              </a:spcBef>
              <a:buClr>
                <a:schemeClr val="dk1"/>
              </a:buClr>
              <a:buSzPct val="100000"/>
              <a:buAutoNum type="alphaLcPeriod"/>
            </a:pPr>
            <a:r>
              <a:rPr lang="en" sz="1100">
                <a:solidFill>
                  <a:schemeClr val="dk1"/>
                </a:solidFill>
              </a:rPr>
              <a:t>SF is best suited for tissue engineering applications due to its ready abundance, advantageous structural properties, and biocompatibility, which likely stem from the chemical structure.</a:t>
            </a:r>
          </a:p>
          <a:p>
            <a:pPr marL="914400" lvl="1" indent="-298450" rtl="0">
              <a:spcBef>
                <a:spcPts val="0"/>
              </a:spcBef>
              <a:buClr>
                <a:schemeClr val="dk1"/>
              </a:buClr>
              <a:buSzPct val="100000"/>
              <a:buAutoNum type="alphaLcPeriod"/>
            </a:pPr>
            <a:r>
              <a:rPr lang="en" sz="1100">
                <a:solidFill>
                  <a:schemeClr val="dk1"/>
                </a:solidFill>
                <a:highlight>
                  <a:srgbClr val="FFFFFF"/>
                </a:highlight>
              </a:rPr>
              <a:t>Has been used in the medical field for centuries, dating back to being used as sutures</a:t>
            </a:r>
          </a:p>
          <a:p>
            <a:pPr marL="914400" lvl="1" indent="-298450" rtl="0">
              <a:spcBef>
                <a:spcPts val="0"/>
              </a:spcBef>
              <a:buClr>
                <a:schemeClr val="dk1"/>
              </a:buClr>
              <a:buSzPct val="100000"/>
              <a:buAutoNum type="alphaLcPeriod"/>
            </a:pPr>
            <a:r>
              <a:rPr lang="en" sz="1100">
                <a:solidFill>
                  <a:schemeClr val="dk1"/>
                </a:solidFill>
                <a:highlight>
                  <a:srgbClr val="FFFFFF"/>
                </a:highlight>
              </a:rPr>
              <a:t>Study by Lovett et al., from 2007</a:t>
            </a:r>
          </a:p>
          <a:p>
            <a:pPr marL="1371600" lvl="2" indent="-298450" rtl="0">
              <a:spcBef>
                <a:spcPts val="0"/>
              </a:spcBef>
              <a:buClr>
                <a:schemeClr val="dk1"/>
              </a:buClr>
              <a:buSzPct val="100000"/>
              <a:buAutoNum type="romanLcPeriod"/>
            </a:pPr>
            <a:r>
              <a:rPr lang="en" sz="1100">
                <a:solidFill>
                  <a:schemeClr val="dk1"/>
                </a:solidFill>
                <a:highlight>
                  <a:srgbClr val="FFFFFF"/>
                </a:highlight>
              </a:rPr>
              <a:t>silk-based small diameter vascular grafts were developed and tested to determine whether silk was a viable option for grafst</a:t>
            </a:r>
          </a:p>
          <a:p>
            <a:pPr marL="1371600" lvl="2" indent="-298450" rtl="0">
              <a:spcBef>
                <a:spcPts val="0"/>
              </a:spcBef>
              <a:buClr>
                <a:schemeClr val="dk1"/>
              </a:buClr>
              <a:buSzPct val="100000"/>
              <a:buAutoNum type="romanLcPeriod"/>
            </a:pPr>
            <a:r>
              <a:rPr lang="en" sz="1100">
                <a:solidFill>
                  <a:schemeClr val="dk1"/>
                </a:solidFill>
                <a:highlight>
                  <a:srgbClr val="FFFFFF"/>
                </a:highlight>
              </a:rPr>
              <a:t>These grafts were tested numerous ways</a:t>
            </a:r>
          </a:p>
          <a:p>
            <a:pPr marL="1828800" lvl="3" indent="-298450" rtl="0">
              <a:spcBef>
                <a:spcPts val="0"/>
              </a:spcBef>
              <a:buClr>
                <a:schemeClr val="dk1"/>
              </a:buClr>
              <a:buSzPct val="100000"/>
              <a:buAutoNum type="arabicPeriod"/>
            </a:pPr>
            <a:r>
              <a:rPr lang="en" sz="1100">
                <a:solidFill>
                  <a:schemeClr val="dk1"/>
                </a:solidFill>
                <a:highlight>
                  <a:srgbClr val="FFFFFF"/>
                </a:highlight>
              </a:rPr>
              <a:t>Pore size, burst strength, enzymatic degradation, and cell migration</a:t>
            </a:r>
          </a:p>
          <a:p>
            <a:pPr marL="1828800" lvl="3" indent="-298450" rtl="0">
              <a:spcBef>
                <a:spcPts val="0"/>
              </a:spcBef>
              <a:buClr>
                <a:schemeClr val="dk1"/>
              </a:buClr>
              <a:buSzPct val="100000"/>
              <a:buAutoNum type="arabicPeriod"/>
            </a:pPr>
            <a:r>
              <a:rPr lang="en" sz="1100">
                <a:solidFill>
                  <a:schemeClr val="dk1"/>
                </a:solidFill>
                <a:highlight>
                  <a:srgbClr val="FFFFFF"/>
                </a:highlight>
              </a:rPr>
              <a:t>Proved that silk had the mechanical/biocompatible properties to be used in vascular grafts</a:t>
            </a:r>
          </a:p>
          <a:p>
            <a:pPr marL="1828800" lvl="3" indent="-298450" rtl="0">
              <a:spcBef>
                <a:spcPts val="0"/>
              </a:spcBef>
              <a:buClr>
                <a:schemeClr val="dk1"/>
              </a:buClr>
              <a:buSzPct val="100000"/>
              <a:buAutoNum type="arabicPeriod"/>
            </a:pPr>
            <a:r>
              <a:rPr lang="en" sz="1100">
                <a:solidFill>
                  <a:schemeClr val="dk1"/>
                </a:solidFill>
                <a:highlight>
                  <a:srgbClr val="FFFFFF"/>
                </a:highlight>
              </a:rPr>
              <a:t>Acted as foundation for perfecting SF grafts, through manufacturing and biochemical tailoring</a:t>
            </a:r>
          </a:p>
          <a:p>
            <a:pPr lvl="0" rtl="0">
              <a:spcBef>
                <a:spcPts val="0"/>
              </a:spcBef>
              <a:buClr>
                <a:schemeClr val="dk1"/>
              </a:buClr>
              <a:buFont typeface="Arial"/>
              <a:buNone/>
            </a:pPr>
            <a:endParaRPr sz="1100">
              <a:solidFill>
                <a:schemeClr val="dk1"/>
              </a:solidFill>
            </a:endParaRPr>
          </a:p>
          <a:p>
            <a:pPr lvl="0" rtl="0">
              <a:spcBef>
                <a:spcPts val="0"/>
              </a:spcBef>
              <a:buClr>
                <a:schemeClr val="dk1"/>
              </a:buClr>
              <a:buFont typeface="Arial"/>
              <a:buNone/>
            </a:pPr>
            <a:endParaRPr sz="1100">
              <a:solidFill>
                <a:schemeClr val="dk1"/>
              </a:solidFill>
            </a:endParaRPr>
          </a:p>
          <a:p>
            <a:pPr lvl="0" rtl="0">
              <a:spcBef>
                <a:spcPts val="0"/>
              </a:spcBef>
              <a:buClr>
                <a:schemeClr val="dk1"/>
              </a:buClr>
              <a:buSzPct val="25000"/>
              <a:buFont typeface="Arial"/>
              <a:buNone/>
            </a:pPr>
            <a:r>
              <a:rPr lang="en" sz="1100">
                <a:solidFill>
                  <a:schemeClr val="dk1"/>
                </a:solidFill>
              </a:rPr>
              <a:t>silk fibroin has shown promise to create small diameter vascular grafts (bc mechanical properties), PRELIMINARY</a:t>
            </a:r>
          </a:p>
          <a:p>
            <a:pPr>
              <a:spcBef>
                <a:spcPts val="0"/>
              </a:spcBef>
              <a:buNone/>
            </a:pPr>
            <a:endParaRPr sz="1100"/>
          </a:p>
        </p:txBody>
      </p:sp>
    </p:spTree>
    <p:extLst>
      <p:ext uri="{BB962C8B-B14F-4D97-AF65-F5344CB8AC3E}">
        <p14:creationId xmlns:p14="http://schemas.microsoft.com/office/powerpoint/2010/main" val="17060534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457200" y="745679"/>
            <a:ext cx="8229600" cy="4012499"/>
          </a:xfrm>
          <a:prstGeom prst="rect">
            <a:avLst/>
          </a:prstGeom>
        </p:spPr>
        <p:txBody>
          <a:bodyPr lIns="91425" tIns="91425" rIns="91425" bIns="91425" anchor="t" anchorCtr="0"/>
          <a:lstStyle>
            <a:lvl1pPr>
              <a:spcBef>
                <a:spcPts val="0"/>
              </a:spcBef>
              <a:buSzPct val="100000"/>
              <a:defRPr sz="7200"/>
            </a:lvl1pPr>
            <a:lvl2pPr>
              <a:spcBef>
                <a:spcPts val="0"/>
              </a:spcBef>
              <a:buSzPct val="100000"/>
              <a:defRPr sz="7200"/>
            </a:lvl2pPr>
            <a:lvl3pPr>
              <a:spcBef>
                <a:spcPts val="0"/>
              </a:spcBef>
              <a:buSzPct val="100000"/>
              <a:defRPr sz="7200"/>
            </a:lvl3pPr>
            <a:lvl4pPr>
              <a:spcBef>
                <a:spcPts val="0"/>
              </a:spcBef>
              <a:buSzPct val="100000"/>
              <a:defRPr sz="7200"/>
            </a:lvl4pPr>
            <a:lvl5pPr>
              <a:spcBef>
                <a:spcPts val="0"/>
              </a:spcBef>
              <a:buSzPct val="100000"/>
              <a:defRPr sz="7200"/>
            </a:lvl5pPr>
            <a:lvl6pPr>
              <a:spcBef>
                <a:spcPts val="0"/>
              </a:spcBef>
              <a:buSzPct val="100000"/>
              <a:defRPr sz="7200"/>
            </a:lvl6pPr>
            <a:lvl7pPr>
              <a:spcBef>
                <a:spcPts val="0"/>
              </a:spcBef>
              <a:buSzPct val="100000"/>
              <a:defRPr sz="7200"/>
            </a:lvl7pPr>
            <a:lvl8pPr>
              <a:spcBef>
                <a:spcPts val="0"/>
              </a:spcBef>
              <a:buSzPct val="100000"/>
              <a:defRPr sz="7200"/>
            </a:lvl8pPr>
            <a:lvl9pPr>
              <a:spcBef>
                <a:spcPts val="0"/>
              </a:spcBef>
              <a:buSzPct val="100000"/>
              <a:defRPr sz="7200"/>
            </a:lvl9pPr>
          </a:lstStyle>
          <a:p>
            <a:endParaRPr/>
          </a:p>
        </p:txBody>
      </p:sp>
      <p:sp>
        <p:nvSpPr>
          <p:cNvPr id="11" name="Shape 11"/>
          <p:cNvSpPr txBox="1">
            <a:spLocks noGrp="1"/>
          </p:cNvSpPr>
          <p:nvPr>
            <p:ph type="subTitle" idx="1"/>
          </p:nvPr>
        </p:nvSpPr>
        <p:spPr>
          <a:xfrm>
            <a:off x="457200" y="4955189"/>
            <a:ext cx="8229600" cy="1643400"/>
          </a:xfrm>
          <a:prstGeom prst="rect">
            <a:avLst/>
          </a:prstGeom>
        </p:spPr>
        <p:txBody>
          <a:bodyPr lIns="91425" tIns="91425" rIns="91425" bIns="91425" anchor="t" anchorCtr="0"/>
          <a:lstStyle>
            <a:lvl1pPr>
              <a:spcBef>
                <a:spcPts val="0"/>
              </a:spcBef>
              <a:buClr>
                <a:schemeClr val="dk2"/>
              </a:buClr>
              <a:buSzPct val="100000"/>
              <a:buNone/>
              <a:defRPr sz="4800">
                <a:solidFill>
                  <a:schemeClr val="dk2"/>
                </a:solidFill>
              </a:defRPr>
            </a:lvl1pPr>
            <a:lvl2pPr>
              <a:spcBef>
                <a:spcPts val="0"/>
              </a:spcBef>
              <a:buClr>
                <a:schemeClr val="dk2"/>
              </a:buClr>
              <a:buSzPct val="100000"/>
              <a:buNone/>
              <a:defRPr sz="4800">
                <a:solidFill>
                  <a:schemeClr val="dk2"/>
                </a:solidFill>
              </a:defRPr>
            </a:lvl2pPr>
            <a:lvl3pPr>
              <a:spcBef>
                <a:spcPts val="0"/>
              </a:spcBef>
              <a:buClr>
                <a:schemeClr val="dk2"/>
              </a:buClr>
              <a:buSzPct val="100000"/>
              <a:buNone/>
              <a:defRPr sz="4800">
                <a:solidFill>
                  <a:schemeClr val="dk2"/>
                </a:solidFill>
              </a:defRPr>
            </a:lvl3pPr>
            <a:lvl4pPr>
              <a:spcBef>
                <a:spcPts val="0"/>
              </a:spcBef>
              <a:buClr>
                <a:schemeClr val="dk2"/>
              </a:buClr>
              <a:buSzPct val="100000"/>
              <a:buNone/>
              <a:defRPr sz="4800">
                <a:solidFill>
                  <a:schemeClr val="dk2"/>
                </a:solidFill>
              </a:defRPr>
            </a:lvl4pPr>
            <a:lvl5pPr>
              <a:spcBef>
                <a:spcPts val="0"/>
              </a:spcBef>
              <a:buClr>
                <a:schemeClr val="dk2"/>
              </a:buClr>
              <a:buSzPct val="100000"/>
              <a:buNone/>
              <a:defRPr sz="4800">
                <a:solidFill>
                  <a:schemeClr val="dk2"/>
                </a:solidFill>
              </a:defRPr>
            </a:lvl5pPr>
            <a:lvl6pPr>
              <a:spcBef>
                <a:spcPts val="0"/>
              </a:spcBef>
              <a:buClr>
                <a:schemeClr val="dk2"/>
              </a:buClr>
              <a:buSzPct val="100000"/>
              <a:buNone/>
              <a:defRPr sz="4800">
                <a:solidFill>
                  <a:schemeClr val="dk2"/>
                </a:solidFill>
              </a:defRPr>
            </a:lvl6pPr>
            <a:lvl7pPr>
              <a:spcBef>
                <a:spcPts val="0"/>
              </a:spcBef>
              <a:buClr>
                <a:schemeClr val="dk2"/>
              </a:buClr>
              <a:buSzPct val="100000"/>
              <a:buNone/>
              <a:defRPr sz="4800">
                <a:solidFill>
                  <a:schemeClr val="dk2"/>
                </a:solidFill>
              </a:defRPr>
            </a:lvl7pPr>
            <a:lvl8pPr>
              <a:spcBef>
                <a:spcPts val="0"/>
              </a:spcBef>
              <a:buClr>
                <a:schemeClr val="dk2"/>
              </a:buClr>
              <a:buSzPct val="100000"/>
              <a:buNone/>
              <a:defRPr sz="4800">
                <a:solidFill>
                  <a:schemeClr val="dk2"/>
                </a:solidFill>
              </a:defRPr>
            </a:lvl8pPr>
            <a:lvl9pPr>
              <a:spcBef>
                <a:spcPts val="0"/>
              </a:spcBef>
              <a:buClr>
                <a:schemeClr val="dk2"/>
              </a:buClr>
              <a:buSzPct val="100000"/>
              <a:buNone/>
              <a:defRPr sz="4800">
                <a:solidFill>
                  <a:schemeClr val="dk2"/>
                </a:solidFill>
              </a:defRPr>
            </a:lvl9pPr>
          </a:lstStyle>
          <a:p>
            <a:endParaRPr/>
          </a:p>
        </p:txBody>
      </p:sp>
      <p:cxnSp>
        <p:nvCxnSpPr>
          <p:cNvPr id="12" name="Shape 12"/>
          <p:cNvCxnSpPr/>
          <p:nvPr/>
        </p:nvCxnSpPr>
        <p:spPr>
          <a:xfrm>
            <a:off x="457200" y="548639"/>
            <a:ext cx="8229600" cy="0"/>
          </a:xfrm>
          <a:prstGeom prst="straightConnector1">
            <a:avLst/>
          </a:prstGeom>
          <a:noFill/>
          <a:ln w="57150" cap="flat" cmpd="sng">
            <a:solidFill>
              <a:schemeClr val="accent1"/>
            </a:solidFill>
            <a:prstDash val="solid"/>
            <a:round/>
            <a:headEnd type="none" w="med" len="med"/>
            <a:tailEnd type="none" w="med" len="med"/>
          </a:ln>
        </p:spPr>
      </p:cxnSp>
      <p:cxnSp>
        <p:nvCxnSpPr>
          <p:cNvPr id="13" name="Shape 13"/>
          <p:cNvCxnSpPr/>
          <p:nvPr/>
        </p:nvCxnSpPr>
        <p:spPr>
          <a:xfrm>
            <a:off x="457200" y="4844510"/>
            <a:ext cx="8229600" cy="0"/>
          </a:xfrm>
          <a:prstGeom prst="straightConnector1">
            <a:avLst/>
          </a:prstGeom>
          <a:noFill/>
          <a:ln w="57150" cap="flat" cmpd="sng">
            <a:solidFill>
              <a:schemeClr val="accent1"/>
            </a:solidFill>
            <a:prstDash val="solid"/>
            <a:round/>
            <a:headEnd type="none" w="med" len="med"/>
            <a:tailEnd type="none" w="med" len="med"/>
          </a:ln>
        </p:spPr>
      </p:cxnSp>
      <p:sp>
        <p:nvSpPr>
          <p:cNvPr id="14" name="Shape 14"/>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pic>
        <p:nvPicPr>
          <p:cNvPr id="15" name="Shape 15"/>
          <p:cNvPicPr preferRelativeResize="0"/>
          <p:nvPr/>
        </p:nvPicPr>
        <p:blipFill>
          <a:blip r:embed="rId2">
            <a:alphaModFix/>
          </a:blip>
          <a:stretch>
            <a:fillRect/>
          </a:stretch>
        </p:blipFill>
        <p:spPr>
          <a:xfrm>
            <a:off x="7873550" y="5720841"/>
            <a:ext cx="813249" cy="877749"/>
          </a:xfrm>
          <a:prstGeom prst="rect">
            <a:avLst/>
          </a:prstGeom>
          <a:noFill/>
          <a:ln>
            <a:noFill/>
          </a:ln>
        </p:spPr>
      </p:pic>
      <p:pic>
        <p:nvPicPr>
          <p:cNvPr id="16" name="Shape 16"/>
          <p:cNvPicPr preferRelativeResize="0"/>
          <p:nvPr/>
        </p:nvPicPr>
        <p:blipFill>
          <a:blip r:embed="rId3">
            <a:alphaModFix/>
          </a:blip>
          <a:stretch>
            <a:fillRect/>
          </a:stretch>
        </p:blipFill>
        <p:spPr>
          <a:xfrm>
            <a:off x="457200" y="5824837"/>
            <a:ext cx="617075" cy="6697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122237"/>
            <a:ext cx="8229600" cy="1143000"/>
          </a:xfrm>
          <a:prstGeom prst="rect">
            <a:avLst/>
          </a:prstGeom>
        </p:spPr>
        <p:txBody>
          <a:bodyPr lIns="91425" tIns="91425" rIns="91425" bIns="91425" anchor="b" anchorCtr="0"/>
          <a:lstStyle>
            <a:lvl1pPr>
              <a:spcBef>
                <a:spcPts val="0"/>
              </a:spcBef>
              <a:defRPr>
                <a:solidFill>
                  <a:srgbClr val="DA0002"/>
                </a:solidFill>
              </a:defRPr>
            </a:lvl1pPr>
            <a:lvl2pPr>
              <a:spcBef>
                <a:spcPts val="0"/>
              </a:spcBef>
              <a:defRPr>
                <a:solidFill>
                  <a:srgbClr val="DA0002"/>
                </a:solidFill>
              </a:defRPr>
            </a:lvl2pPr>
            <a:lvl3pPr>
              <a:spcBef>
                <a:spcPts val="0"/>
              </a:spcBef>
              <a:defRPr>
                <a:solidFill>
                  <a:srgbClr val="DA0002"/>
                </a:solidFill>
              </a:defRPr>
            </a:lvl3pPr>
            <a:lvl4pPr>
              <a:spcBef>
                <a:spcPts val="0"/>
              </a:spcBef>
              <a:defRPr>
                <a:solidFill>
                  <a:srgbClr val="DA0002"/>
                </a:solidFill>
              </a:defRPr>
            </a:lvl4pPr>
            <a:lvl5pPr>
              <a:spcBef>
                <a:spcPts val="0"/>
              </a:spcBef>
              <a:defRPr>
                <a:solidFill>
                  <a:srgbClr val="DA0002"/>
                </a:solidFill>
              </a:defRPr>
            </a:lvl5pPr>
            <a:lvl6pPr>
              <a:spcBef>
                <a:spcPts val="0"/>
              </a:spcBef>
              <a:defRPr>
                <a:solidFill>
                  <a:srgbClr val="DA0002"/>
                </a:solidFill>
              </a:defRPr>
            </a:lvl6pPr>
            <a:lvl7pPr>
              <a:spcBef>
                <a:spcPts val="0"/>
              </a:spcBef>
              <a:defRPr>
                <a:solidFill>
                  <a:srgbClr val="DA0002"/>
                </a:solidFill>
              </a:defRPr>
            </a:lvl7pPr>
            <a:lvl8pPr>
              <a:spcBef>
                <a:spcPts val="0"/>
              </a:spcBef>
              <a:defRPr>
                <a:solidFill>
                  <a:srgbClr val="DA0002"/>
                </a:solidFill>
              </a:defRPr>
            </a:lvl8pPr>
            <a:lvl9pPr>
              <a:spcBef>
                <a:spcPts val="0"/>
              </a:spcBef>
              <a:defRPr>
                <a:solidFill>
                  <a:srgbClr val="DA0002"/>
                </a:solidFill>
              </a:defRPr>
            </a:lvl9pPr>
          </a:lstStyle>
          <a:p>
            <a:endParaRPr/>
          </a:p>
        </p:txBody>
      </p:sp>
      <p:sp>
        <p:nvSpPr>
          <p:cNvPr id="19" name="Shape 19"/>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cxnSp>
        <p:nvCxnSpPr>
          <p:cNvPr id="20" name="Shape 20"/>
          <p:cNvCxnSpPr/>
          <p:nvPr/>
        </p:nvCxnSpPr>
        <p:spPr>
          <a:xfrm>
            <a:off x="457200" y="1219200"/>
            <a:ext cx="8229600" cy="0"/>
          </a:xfrm>
          <a:prstGeom prst="straightConnector1">
            <a:avLst/>
          </a:prstGeom>
          <a:noFill/>
          <a:ln w="50800" cap="flat" cmpd="sng">
            <a:solidFill>
              <a:srgbClr val="DA0002"/>
            </a:solidFill>
            <a:prstDash val="solid"/>
            <a:round/>
            <a:headEnd type="none" w="med" len="med"/>
            <a:tailEnd type="none" w="med" len="med"/>
          </a:ln>
        </p:spPr>
      </p:cxnSp>
      <p:sp>
        <p:nvSpPr>
          <p:cNvPr id="21" name="Shape 21"/>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pic>
        <p:nvPicPr>
          <p:cNvPr id="22" name="Shape 22"/>
          <p:cNvPicPr preferRelativeResize="0"/>
          <p:nvPr/>
        </p:nvPicPr>
        <p:blipFill>
          <a:blip r:embed="rId2">
            <a:alphaModFix/>
          </a:blip>
          <a:stretch>
            <a:fillRect/>
          </a:stretch>
        </p:blipFill>
        <p:spPr>
          <a:xfrm>
            <a:off x="7814250" y="122251"/>
            <a:ext cx="872549" cy="941749"/>
          </a:xfrm>
          <a:prstGeom prst="rect">
            <a:avLst/>
          </a:prstGeom>
          <a:noFill/>
          <a:ln>
            <a:noFill/>
          </a:ln>
        </p:spPr>
      </p:pic>
      <p:pic>
        <p:nvPicPr>
          <p:cNvPr id="23" name="Shape 23"/>
          <p:cNvPicPr preferRelativeResize="0"/>
          <p:nvPr/>
        </p:nvPicPr>
        <p:blipFill>
          <a:blip r:embed="rId3">
            <a:alphaModFix/>
          </a:blip>
          <a:stretch>
            <a:fillRect/>
          </a:stretch>
        </p:blipFill>
        <p:spPr>
          <a:xfrm>
            <a:off x="7078525" y="218137"/>
            <a:ext cx="690976" cy="74997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cxnSp>
        <p:nvCxnSpPr>
          <p:cNvPr id="32" name="Shape 32"/>
          <p:cNvCxnSpPr/>
          <p:nvPr/>
        </p:nvCxnSpPr>
        <p:spPr>
          <a:xfrm>
            <a:off x="457200" y="1524000"/>
            <a:ext cx="8229600" cy="0"/>
          </a:xfrm>
          <a:prstGeom prst="straightConnector1">
            <a:avLst/>
          </a:prstGeom>
          <a:noFill/>
          <a:ln w="50800" cap="flat" cmpd="sng">
            <a:solidFill>
              <a:schemeClr val="accent1"/>
            </a:solidFill>
            <a:prstDash val="solid"/>
            <a:round/>
            <a:headEnd type="none" w="med" len="med"/>
            <a:tailEnd type="none" w="med" len="med"/>
          </a:ln>
        </p:spPr>
      </p:cxnSp>
      <p:sp>
        <p:nvSpPr>
          <p:cNvPr id="33" name="Shape 33"/>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aption">
    <p:spTree>
      <p:nvGrpSpPr>
        <p:cNvPr id="1" name="Shape 34"/>
        <p:cNvGrpSpPr/>
        <p:nvPr/>
      </p:nvGrpSpPr>
      <p:grpSpPr>
        <a:xfrm>
          <a:off x="0" y="0"/>
          <a:ext cx="0" cy="0"/>
          <a:chOff x="0" y="0"/>
          <a:chExt cx="0" cy="0"/>
        </a:xfrm>
      </p:grpSpPr>
      <p:sp>
        <p:nvSpPr>
          <p:cNvPr id="35" name="Shape 35"/>
          <p:cNvSpPr txBox="1">
            <a:spLocks noGrp="1"/>
          </p:cNvSpPr>
          <p:nvPr>
            <p:ph type="body" idx="1"/>
          </p:nvPr>
        </p:nvSpPr>
        <p:spPr>
          <a:xfrm>
            <a:off x="457200" y="5875078"/>
            <a:ext cx="8229600" cy="692700"/>
          </a:xfrm>
          <a:prstGeom prst="rect">
            <a:avLst/>
          </a:prstGeom>
        </p:spPr>
        <p:txBody>
          <a:bodyPr lIns="91425" tIns="91425" rIns="91425" bIns="91425" anchor="t" anchorCtr="0"/>
          <a:lstStyle>
            <a:lvl1pPr algn="ctr">
              <a:spcBef>
                <a:spcPts val="0"/>
              </a:spcBef>
              <a:buSzPct val="100000"/>
              <a:buNone/>
              <a:defRPr sz="1800"/>
            </a:lvl1pPr>
          </a:lstStyle>
          <a:p>
            <a:endParaRPr/>
          </a:p>
        </p:txBody>
      </p:sp>
      <p:cxnSp>
        <p:nvCxnSpPr>
          <p:cNvPr id="36" name="Shape 36"/>
          <p:cNvCxnSpPr/>
          <p:nvPr/>
        </p:nvCxnSpPr>
        <p:spPr>
          <a:xfrm>
            <a:off x="457200" y="5757014"/>
            <a:ext cx="8229600" cy="0"/>
          </a:xfrm>
          <a:prstGeom prst="straightConnector1">
            <a:avLst/>
          </a:prstGeom>
          <a:noFill/>
          <a:ln w="50800" cap="flat" cmpd="sng">
            <a:solidFill>
              <a:schemeClr val="lt2"/>
            </a:solidFill>
            <a:prstDash val="solid"/>
            <a:round/>
            <a:headEnd type="none" w="med" len="med"/>
            <a:tailEnd type="none" w="med" len="med"/>
          </a:ln>
        </p:spPr>
      </p:cxnSp>
      <p:sp>
        <p:nvSpPr>
          <p:cNvPr id="37" name="Shape 37"/>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8"/>
        <p:cNvGrpSpPr/>
        <p:nvPr/>
      </p:nvGrpSpPr>
      <p:grpSpPr>
        <a:xfrm>
          <a:off x="0" y="0"/>
          <a:ext cx="0" cy="0"/>
          <a:chOff x="0" y="0"/>
          <a:chExt cx="0" cy="0"/>
        </a:xfrm>
      </p:grpSpPr>
      <p:cxnSp>
        <p:nvCxnSpPr>
          <p:cNvPr id="39" name="Shape 39"/>
          <p:cNvCxnSpPr/>
          <p:nvPr/>
        </p:nvCxnSpPr>
        <p:spPr>
          <a:xfrm>
            <a:off x="457200" y="150852"/>
            <a:ext cx="8229600" cy="0"/>
          </a:xfrm>
          <a:prstGeom prst="straightConnector1">
            <a:avLst/>
          </a:prstGeom>
          <a:noFill/>
          <a:ln w="50800" cap="flat" cmpd="sng">
            <a:solidFill>
              <a:schemeClr val="lt2"/>
            </a:solidFill>
            <a:prstDash val="solid"/>
            <a:round/>
            <a:headEnd type="none" w="med" len="med"/>
            <a:tailEnd type="none" w="med" len="med"/>
          </a:ln>
        </p:spPr>
      </p:cxnSp>
      <p:sp>
        <p:nvSpPr>
          <p:cNvPr id="40" name="Shape 40"/>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spcBef>
                <a:spcPts val="0"/>
              </a:spcBef>
              <a:buClr>
                <a:schemeClr val="accent1"/>
              </a:buClr>
              <a:buSzPct val="100000"/>
              <a:buNone/>
              <a:defRPr sz="3600" b="1">
                <a:solidFill>
                  <a:schemeClr val="accent1"/>
                </a:solidFill>
              </a:defRPr>
            </a:lvl1pPr>
            <a:lvl2pPr>
              <a:spcBef>
                <a:spcPts val="0"/>
              </a:spcBef>
              <a:buClr>
                <a:schemeClr val="accent1"/>
              </a:buClr>
              <a:buSzPct val="100000"/>
              <a:buNone/>
              <a:defRPr sz="3600" b="1">
                <a:solidFill>
                  <a:schemeClr val="accent1"/>
                </a:solidFill>
              </a:defRPr>
            </a:lvl2pPr>
            <a:lvl3pPr>
              <a:spcBef>
                <a:spcPts val="0"/>
              </a:spcBef>
              <a:buClr>
                <a:schemeClr val="accent1"/>
              </a:buClr>
              <a:buSzPct val="100000"/>
              <a:buNone/>
              <a:defRPr sz="3600" b="1">
                <a:solidFill>
                  <a:schemeClr val="accent1"/>
                </a:solidFill>
              </a:defRPr>
            </a:lvl3pPr>
            <a:lvl4pPr>
              <a:spcBef>
                <a:spcPts val="0"/>
              </a:spcBef>
              <a:buClr>
                <a:schemeClr val="accent1"/>
              </a:buClr>
              <a:buSzPct val="100000"/>
              <a:buNone/>
              <a:defRPr sz="3600" b="1">
                <a:solidFill>
                  <a:schemeClr val="accent1"/>
                </a:solidFill>
              </a:defRPr>
            </a:lvl4pPr>
            <a:lvl5pPr>
              <a:spcBef>
                <a:spcPts val="0"/>
              </a:spcBef>
              <a:buClr>
                <a:schemeClr val="accent1"/>
              </a:buClr>
              <a:buSzPct val="100000"/>
              <a:buNone/>
              <a:defRPr sz="3600" b="1">
                <a:solidFill>
                  <a:schemeClr val="accent1"/>
                </a:solidFill>
              </a:defRPr>
            </a:lvl5pPr>
            <a:lvl6pPr>
              <a:spcBef>
                <a:spcPts val="0"/>
              </a:spcBef>
              <a:buClr>
                <a:schemeClr val="accent1"/>
              </a:buClr>
              <a:buSzPct val="100000"/>
              <a:buNone/>
              <a:defRPr sz="3600" b="1">
                <a:solidFill>
                  <a:schemeClr val="accent1"/>
                </a:solidFill>
              </a:defRPr>
            </a:lvl6pPr>
            <a:lvl7pPr>
              <a:spcBef>
                <a:spcPts val="0"/>
              </a:spcBef>
              <a:buClr>
                <a:schemeClr val="accent1"/>
              </a:buClr>
              <a:buSzPct val="100000"/>
              <a:buNone/>
              <a:defRPr sz="3600" b="1">
                <a:solidFill>
                  <a:schemeClr val="accent1"/>
                </a:solidFill>
              </a:defRPr>
            </a:lvl7pPr>
            <a:lvl8pPr>
              <a:spcBef>
                <a:spcPts val="0"/>
              </a:spcBef>
              <a:buClr>
                <a:schemeClr val="accent1"/>
              </a:buClr>
              <a:buSzPct val="100000"/>
              <a:buNone/>
              <a:defRPr sz="3600" b="1">
                <a:solidFill>
                  <a:schemeClr val="accent1"/>
                </a:solidFill>
              </a:defRPr>
            </a:lvl8pPr>
            <a:lvl9pPr>
              <a:spcBef>
                <a:spcPts val="0"/>
              </a:spcBef>
              <a:buClr>
                <a:schemeClr val="accent1"/>
              </a:buClr>
              <a:buSzPct val="100000"/>
              <a:buNone/>
              <a:defRPr sz="3600" b="1">
                <a:solidFill>
                  <a:schemeClr val="accent1"/>
                </a:solidFill>
              </a:defRPr>
            </a:lvl9pPr>
          </a:lstStyle>
          <a:p>
            <a:endParaRPr/>
          </a:p>
        </p:txBody>
      </p:sp>
      <p:sp>
        <p:nvSpPr>
          <p:cNvPr id="6" name="Shape 6"/>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a:spcBef>
                <a:spcPts val="600"/>
              </a:spcBef>
              <a:buClr>
                <a:schemeClr val="dk1"/>
              </a:buClr>
              <a:buSzPct val="100000"/>
              <a:defRPr sz="3000">
                <a:solidFill>
                  <a:schemeClr val="dk1"/>
                </a:solidFill>
              </a:defRPr>
            </a:lvl1pPr>
            <a:lvl2pPr>
              <a:spcBef>
                <a:spcPts val="480"/>
              </a:spcBef>
              <a:buClr>
                <a:schemeClr val="dk1"/>
              </a:buClr>
              <a:buSzPct val="100000"/>
              <a:defRPr sz="2400">
                <a:solidFill>
                  <a:schemeClr val="dk1"/>
                </a:solidFill>
              </a:defRPr>
            </a:lvl2pPr>
            <a:lvl3pPr>
              <a:spcBef>
                <a:spcPts val="480"/>
              </a:spcBef>
              <a:buClr>
                <a:schemeClr val="dk1"/>
              </a:buClr>
              <a:buSzPct val="100000"/>
              <a:defRPr sz="2400">
                <a:solidFill>
                  <a:schemeClr val="dk1"/>
                </a:solidFill>
              </a:defRPr>
            </a:lvl3pPr>
            <a:lvl4pPr>
              <a:spcBef>
                <a:spcPts val="360"/>
              </a:spcBef>
              <a:buClr>
                <a:schemeClr val="dk1"/>
              </a:buClr>
              <a:buSzPct val="100000"/>
              <a:defRPr sz="1800">
                <a:solidFill>
                  <a:schemeClr val="dk1"/>
                </a:solidFill>
              </a:defRPr>
            </a:lvl4pPr>
            <a:lvl5pPr>
              <a:spcBef>
                <a:spcPts val="360"/>
              </a:spcBef>
              <a:buClr>
                <a:schemeClr val="dk1"/>
              </a:buClr>
              <a:buSzPct val="100000"/>
              <a:defRPr sz="1800">
                <a:solidFill>
                  <a:schemeClr val="dk1"/>
                </a:solidFill>
              </a:defRPr>
            </a:lvl5pPr>
            <a:lvl6pPr>
              <a:spcBef>
                <a:spcPts val="360"/>
              </a:spcBef>
              <a:buClr>
                <a:schemeClr val="dk1"/>
              </a:buClr>
              <a:buSzPct val="100000"/>
              <a:defRPr sz="1800">
                <a:solidFill>
                  <a:schemeClr val="dk1"/>
                </a:solidFill>
              </a:defRPr>
            </a:lvl6pPr>
            <a:lvl7pPr>
              <a:spcBef>
                <a:spcPts val="360"/>
              </a:spcBef>
              <a:buClr>
                <a:schemeClr val="dk1"/>
              </a:buClr>
              <a:buSzPct val="100000"/>
              <a:defRPr sz="1800">
                <a:solidFill>
                  <a:schemeClr val="dk1"/>
                </a:solidFill>
              </a:defRPr>
            </a:lvl7pPr>
            <a:lvl8pPr>
              <a:spcBef>
                <a:spcPts val="360"/>
              </a:spcBef>
              <a:buClr>
                <a:schemeClr val="dk1"/>
              </a:buClr>
              <a:buSzPct val="100000"/>
              <a:defRPr sz="1800">
                <a:solidFill>
                  <a:schemeClr val="dk1"/>
                </a:solidFill>
              </a:defRPr>
            </a:lvl8pPr>
            <a:lvl9pPr>
              <a:spcBef>
                <a:spcPts val="360"/>
              </a:spcBef>
              <a:buClr>
                <a:schemeClr val="dk1"/>
              </a:buClr>
              <a:buSzPct val="100000"/>
              <a:defRPr sz="1800">
                <a:solidFill>
                  <a:schemeClr val="dk1"/>
                </a:solidFill>
              </a:defRPr>
            </a:lvl9pPr>
          </a:lstStyle>
          <a:p>
            <a:endParaRPr/>
          </a:p>
        </p:txBody>
      </p:sp>
      <p:cxnSp>
        <p:nvCxnSpPr>
          <p:cNvPr id="7" name="Shape 7"/>
          <p:cNvCxnSpPr/>
          <p:nvPr/>
        </p:nvCxnSpPr>
        <p:spPr>
          <a:xfrm>
            <a:off x="457200" y="6697679"/>
            <a:ext cx="8229600" cy="0"/>
          </a:xfrm>
          <a:prstGeom prst="straightConnector1">
            <a:avLst/>
          </a:prstGeom>
          <a:noFill/>
          <a:ln w="50800" cap="flat" cmpd="sng">
            <a:solidFill>
              <a:schemeClr val="lt2"/>
            </a:solidFill>
            <a:prstDash val="solid"/>
            <a:round/>
            <a:headEnd type="none" w="med" len="med"/>
            <a:tailEnd type="none" w="med" len="med"/>
          </a:ln>
        </p:spPr>
      </p:cxnSp>
      <p:sp>
        <p:nvSpPr>
          <p:cNvPr id="8" name="Shape 8"/>
          <p:cNvSpPr txBox="1">
            <a:spLocks noGrp="1"/>
          </p:cNvSpPr>
          <p:nvPr>
            <p:ph type="sldNum" idx="12"/>
          </p:nvPr>
        </p:nvSpPr>
        <p:spPr>
          <a:xfrm>
            <a:off x="8556791" y="6333134"/>
            <a:ext cx="548699" cy="524699"/>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300">
                <a:solidFill>
                  <a:schemeClr val="dk1"/>
                </a:solidFill>
              </a:rPr>
              <a:t>‹#›</a:t>
            </a:fld>
            <a:endParaRPr lang="en" sz="1300">
              <a:solidFill>
                <a:schemeClr val="dk1"/>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3" name="Shape 43"/>
          <p:cNvSpPr txBox="1"/>
          <p:nvPr/>
        </p:nvSpPr>
        <p:spPr>
          <a:xfrm>
            <a:off x="495375" y="5929150"/>
            <a:ext cx="8220299" cy="743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46" name="Shape 46"/>
          <p:cNvSpPr txBox="1">
            <a:spLocks noGrp="1"/>
          </p:cNvSpPr>
          <p:nvPr>
            <p:ph type="subTitle" idx="1"/>
          </p:nvPr>
        </p:nvSpPr>
        <p:spPr>
          <a:xfrm>
            <a:off x="457200" y="4955164"/>
            <a:ext cx="8229600" cy="1643400"/>
          </a:xfrm>
          <a:prstGeom prst="rect">
            <a:avLst/>
          </a:prstGeom>
        </p:spPr>
        <p:txBody>
          <a:bodyPr lIns="91425" tIns="91425" rIns="91425" bIns="91425" anchor="t" anchorCtr="0">
            <a:noAutofit/>
          </a:bodyPr>
          <a:lstStyle/>
          <a:p>
            <a:pPr marL="342900" lvl="0" algn="ctr" rtl="0">
              <a:spcBef>
                <a:spcPts val="0"/>
              </a:spcBef>
              <a:buNone/>
            </a:pPr>
            <a:r>
              <a:rPr lang="en" sz="1800" dirty="0">
                <a:solidFill>
                  <a:schemeClr val="dk1"/>
                </a:solidFill>
              </a:rPr>
              <a:t>M. Al-Salihi, A. Berger, M. Dang, I. Jones, M. Karsalia, C. Lim, S. Menachery, G. Mgboji, A. Nou, M. Singleterry, D. Srinivasan, P. Tran, A. Zhou</a:t>
            </a:r>
          </a:p>
          <a:p>
            <a:pPr marL="342900" lvl="0" algn="ctr" rtl="0">
              <a:spcBef>
                <a:spcPts val="0"/>
              </a:spcBef>
              <a:buNone/>
            </a:pPr>
            <a:endParaRPr sz="1800" dirty="0">
              <a:solidFill>
                <a:schemeClr val="dk1"/>
              </a:solidFill>
            </a:endParaRPr>
          </a:p>
          <a:p>
            <a:pPr marL="342900" lvl="0" algn="ctr" rtl="0">
              <a:spcBef>
                <a:spcPts val="0"/>
              </a:spcBef>
              <a:buNone/>
            </a:pPr>
            <a:r>
              <a:rPr lang="en" sz="1800" dirty="0">
                <a:solidFill>
                  <a:schemeClr val="dk1"/>
                </a:solidFill>
              </a:rPr>
              <a:t>Mentor: Dr. Adam Hsieh</a:t>
            </a:r>
          </a:p>
          <a:p>
            <a:pPr marL="342900" lvl="0" algn="ctr">
              <a:spcBef>
                <a:spcPts val="0"/>
              </a:spcBef>
              <a:buClr>
                <a:schemeClr val="accent1"/>
              </a:buClr>
              <a:buSzPct val="25000"/>
              <a:buFont typeface="Noto Symbol"/>
              <a:buNone/>
            </a:pPr>
            <a:r>
              <a:rPr lang="en" sz="1800" dirty="0">
                <a:solidFill>
                  <a:schemeClr val="dk1"/>
                </a:solidFill>
              </a:rPr>
              <a:t>Librarian: Eileen Harrington</a:t>
            </a:r>
          </a:p>
        </p:txBody>
      </p:sp>
      <p:sp>
        <p:nvSpPr>
          <p:cNvPr id="42" name="Shape 42"/>
          <p:cNvSpPr txBox="1"/>
          <p:nvPr/>
        </p:nvSpPr>
        <p:spPr>
          <a:xfrm>
            <a:off x="1198729" y="2196775"/>
            <a:ext cx="6813599" cy="900599"/>
          </a:xfrm>
          <a:prstGeom prst="rect">
            <a:avLst/>
          </a:prstGeom>
          <a:noFill/>
          <a:ln>
            <a:noFill/>
          </a:ln>
        </p:spPr>
        <p:txBody>
          <a:bodyPr lIns="91425" tIns="91425" rIns="91425" bIns="91425" anchor="t" anchorCtr="0">
            <a:noAutofit/>
          </a:bodyPr>
          <a:lstStyle/>
          <a:p>
            <a:pPr marL="342900" marR="0" lvl="0" indent="-342900" algn="ctr" rtl="0">
              <a:lnSpc>
                <a:spcPct val="100000"/>
              </a:lnSpc>
              <a:spcBef>
                <a:spcPts val="0"/>
              </a:spcBef>
              <a:spcAft>
                <a:spcPts val="0"/>
              </a:spcAft>
              <a:buClr>
                <a:schemeClr val="accent1"/>
              </a:buClr>
              <a:buSzPct val="25000"/>
              <a:buFont typeface="Noto Symbol"/>
              <a:buNone/>
            </a:pPr>
            <a:r>
              <a:rPr lang="en" sz="2400" b="0" i="0" u="none" strike="noStrike" cap="none" baseline="0">
                <a:rtl val="0"/>
              </a:rPr>
              <a:t>Vascular ElectroSpun Silk Engineered Linings</a:t>
            </a:r>
          </a:p>
        </p:txBody>
      </p:sp>
      <p:sp>
        <p:nvSpPr>
          <p:cNvPr id="44" name="Shape 44"/>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1</a:t>
            </a:fld>
            <a:endParaRPr lang="en"/>
          </a:p>
        </p:txBody>
      </p:sp>
      <p:sp>
        <p:nvSpPr>
          <p:cNvPr id="45" name="Shape 45"/>
          <p:cNvSpPr txBox="1">
            <a:spLocks noGrp="1"/>
          </p:cNvSpPr>
          <p:nvPr>
            <p:ph type="ctrTitle"/>
          </p:nvPr>
        </p:nvSpPr>
        <p:spPr>
          <a:xfrm>
            <a:off x="457200" y="751675"/>
            <a:ext cx="8229600" cy="1292700"/>
          </a:xfrm>
          <a:prstGeom prst="rect">
            <a:avLst/>
          </a:prstGeom>
        </p:spPr>
        <p:txBody>
          <a:bodyPr lIns="91425" tIns="91425" rIns="91425" bIns="91425" anchor="t" anchorCtr="0">
            <a:noAutofit/>
          </a:bodyPr>
          <a:lstStyle/>
          <a:p>
            <a:pPr algn="ctr">
              <a:spcBef>
                <a:spcPts val="0"/>
              </a:spcBef>
              <a:buNone/>
            </a:pPr>
            <a:r>
              <a:rPr lang="en"/>
              <a:t>Team VESSEL</a:t>
            </a:r>
          </a:p>
        </p:txBody>
      </p:sp>
      <p:sp>
        <p:nvSpPr>
          <p:cNvPr id="47" name="Shape 47"/>
          <p:cNvSpPr txBox="1"/>
          <p:nvPr/>
        </p:nvSpPr>
        <p:spPr>
          <a:xfrm>
            <a:off x="899400" y="3032475"/>
            <a:ext cx="7345200" cy="1643400"/>
          </a:xfrm>
          <a:prstGeom prst="rect">
            <a:avLst/>
          </a:prstGeom>
          <a:noFill/>
          <a:ln>
            <a:noFill/>
          </a:ln>
        </p:spPr>
        <p:txBody>
          <a:bodyPr lIns="91425" tIns="91425" rIns="91425" bIns="91425" anchor="t" anchorCtr="0">
            <a:noAutofit/>
          </a:bodyPr>
          <a:lstStyle/>
          <a:p>
            <a:pPr marL="342900" marR="0" lvl="0" indent="-342900" algn="ctr" rtl="0">
              <a:lnSpc>
                <a:spcPct val="100000"/>
              </a:lnSpc>
              <a:spcBef>
                <a:spcPts val="0"/>
              </a:spcBef>
              <a:spcAft>
                <a:spcPts val="0"/>
              </a:spcAft>
              <a:buClr>
                <a:schemeClr val="dk1"/>
              </a:buClr>
              <a:buSzPct val="25000"/>
              <a:buFont typeface="Arial"/>
              <a:buNone/>
            </a:pPr>
            <a:r>
              <a:rPr lang="en" sz="1800" b="0" i="1" u="none" strike="noStrike" cap="none" baseline="0"/>
              <a:t>“We pledge on our honor that we have not given or received any unauthorized assistance on this assignment” </a:t>
            </a:r>
          </a:p>
          <a:p>
            <a:pPr marL="342900" marR="0" lvl="0" indent="-342900" algn="l" rtl="0">
              <a:lnSpc>
                <a:spcPct val="100000"/>
              </a:lnSpc>
              <a:spcBef>
                <a:spcPts val="0"/>
              </a:spcBef>
              <a:spcAft>
                <a:spcPts val="0"/>
              </a:spcAft>
              <a:buClr>
                <a:schemeClr val="accent1"/>
              </a:buClr>
              <a:buFont typeface="Noto Symbol"/>
              <a:buNone/>
            </a:pPr>
            <a:endParaRPr sz="1800" b="0" i="0" u="none" strike="noStrike" cap="none" baseline="0"/>
          </a:p>
          <a:p>
            <a:pPr marL="342900" marR="0" lvl="0" indent="-342900" algn="ctr" rtl="0">
              <a:lnSpc>
                <a:spcPct val="100000"/>
              </a:lnSpc>
              <a:spcBef>
                <a:spcPts val="0"/>
              </a:spcBef>
              <a:spcAft>
                <a:spcPts val="0"/>
              </a:spcAft>
              <a:buClr>
                <a:schemeClr val="accent1"/>
              </a:buClr>
              <a:buSzPct val="25000"/>
              <a:buFont typeface="Noto Symbol"/>
              <a:buNone/>
            </a:pPr>
            <a:r>
              <a:rPr lang="en" sz="1800"/>
              <a:t>Gemstone Junior Colloquia Presentation </a:t>
            </a:r>
          </a:p>
          <a:p>
            <a:pPr marL="342900" marR="0" lvl="0" indent="-342900" algn="ctr" rtl="0">
              <a:lnSpc>
                <a:spcPct val="100000"/>
              </a:lnSpc>
              <a:spcBef>
                <a:spcPts val="0"/>
              </a:spcBef>
              <a:spcAft>
                <a:spcPts val="0"/>
              </a:spcAft>
              <a:buClr>
                <a:schemeClr val="accent1"/>
              </a:buClr>
              <a:buSzPct val="25000"/>
              <a:buFont typeface="Noto Symbol"/>
              <a:buNone/>
            </a:pPr>
            <a:r>
              <a:rPr lang="en" sz="1800"/>
              <a:t>19th November 2015</a:t>
            </a:r>
          </a:p>
          <a:p>
            <a:pPr marL="342900" marR="0" lvl="0" indent="-342900" algn="ctr" rtl="0">
              <a:lnSpc>
                <a:spcPct val="100000"/>
              </a:lnSpc>
              <a:spcBef>
                <a:spcPts val="0"/>
              </a:spcBef>
              <a:spcAft>
                <a:spcPts val="0"/>
              </a:spcAft>
              <a:buClr>
                <a:schemeClr val="accent1"/>
              </a:buClr>
              <a:buFont typeface="Noto Symbol"/>
              <a:buNone/>
            </a:pPr>
            <a:endParaRPr sz="1800" b="0" i="0" u="none" strike="noStrike" cap="none" baseline="0"/>
          </a:p>
          <a:p>
            <a:pPr marL="342900" marR="0" lvl="0" indent="-342900" algn="ctr" rtl="0">
              <a:lnSpc>
                <a:spcPct val="100000"/>
              </a:lnSpc>
              <a:spcBef>
                <a:spcPts val="0"/>
              </a:spcBef>
              <a:spcAft>
                <a:spcPts val="0"/>
              </a:spcAft>
              <a:buClr>
                <a:schemeClr val="accent1"/>
              </a:buClr>
              <a:buFont typeface="Noto Symbol"/>
              <a:buNone/>
            </a:pPr>
            <a:endParaRPr sz="1800" b="0" i="0" u="none" strike="noStrike" cap="none" baseline="0"/>
          </a:p>
          <a:p>
            <a:pPr marL="342900" marR="0" lvl="0" indent="-342900" algn="ctr" rtl="0">
              <a:lnSpc>
                <a:spcPct val="100000"/>
              </a:lnSpc>
              <a:spcBef>
                <a:spcPts val="0"/>
              </a:spcBef>
              <a:spcAft>
                <a:spcPts val="0"/>
              </a:spcAft>
              <a:buClr>
                <a:schemeClr val="accent1"/>
              </a:buClr>
              <a:buFont typeface="Noto Symbol"/>
              <a:buNone/>
            </a:pPr>
            <a:endParaRPr sz="1800" b="0" i="0" u="none" strike="noStrike" cap="none" baseline="0"/>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457200" y="122237"/>
            <a:ext cx="8229600" cy="1143000"/>
          </a:xfrm>
          <a:prstGeom prst="rect">
            <a:avLst/>
          </a:prstGeom>
          <a:noFill/>
          <a:ln>
            <a:noFill/>
          </a:ln>
        </p:spPr>
        <p:txBody>
          <a:bodyPr lIns="91425" tIns="91425" rIns="91425" bIns="91425" anchor="b" anchorCtr="0">
            <a:noAutofit/>
          </a:bodyPr>
          <a:lstStyle/>
          <a:p>
            <a:pPr marL="0" marR="0" lvl="0" indent="0" algn="l" rtl="0">
              <a:spcBef>
                <a:spcPts val="0"/>
              </a:spcBef>
              <a:buClr>
                <a:srgbClr val="0075A2"/>
              </a:buClr>
              <a:buSzPct val="25000"/>
              <a:buFont typeface="Questrial"/>
              <a:buNone/>
            </a:pPr>
            <a:r>
              <a:rPr lang="en">
                <a:solidFill>
                  <a:srgbClr val="000000"/>
                </a:solidFill>
              </a:rPr>
              <a:t>Research Question</a:t>
            </a:r>
          </a:p>
        </p:txBody>
      </p:sp>
      <p:sp>
        <p:nvSpPr>
          <p:cNvPr id="111" name="Shape 111"/>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noAutofit/>
          </a:bodyPr>
          <a:lstStyle/>
          <a:p>
            <a:pPr marR="0" lvl="0" algn="l" rtl="0">
              <a:lnSpc>
                <a:spcPct val="200000"/>
              </a:lnSpc>
              <a:spcBef>
                <a:spcPts val="0"/>
              </a:spcBef>
              <a:spcAft>
                <a:spcPts val="0"/>
              </a:spcAft>
              <a:buNone/>
            </a:pPr>
            <a:r>
              <a:rPr lang="en" sz="2400" b="0" i="0" u="none" strike="noStrike" cap="none" baseline="0">
                <a:solidFill>
                  <a:srgbClr val="000000"/>
                </a:solidFill>
              </a:rPr>
              <a:t>How can a basic, small-diameter, electrospun silk fibroin vascular graft be biochemically modified to improve the graft’s overall patency?</a:t>
            </a:r>
          </a:p>
          <a:p>
            <a:pPr marL="457200" marR="0" lvl="0" indent="0" algn="l" rtl="0">
              <a:spcBef>
                <a:spcPts val="0"/>
              </a:spcBef>
              <a:spcAft>
                <a:spcPts val="0"/>
              </a:spcAft>
              <a:buClr>
                <a:schemeClr val="accent1"/>
              </a:buClr>
              <a:buFont typeface="Noto Symbol"/>
              <a:buNone/>
            </a:pPr>
            <a:endParaRPr sz="2400" b="0" i="0" u="none" strike="noStrike" cap="none" baseline="0">
              <a:solidFill>
                <a:srgbClr val="3F3F3F"/>
              </a:solidFill>
            </a:endParaRPr>
          </a:p>
          <a:p>
            <a:pPr marL="342900" marR="0" lvl="0" indent="-342900" algn="l" rtl="0">
              <a:spcBef>
                <a:spcPts val="0"/>
              </a:spcBef>
              <a:spcAft>
                <a:spcPts val="0"/>
              </a:spcAft>
              <a:buClr>
                <a:schemeClr val="accent1"/>
              </a:buClr>
              <a:buFont typeface="Noto Symbol"/>
              <a:buNone/>
            </a:pPr>
            <a:endParaRPr sz="2400" b="0" i="0" u="none" strike="noStrike" cap="none" baseline="0">
              <a:solidFill>
                <a:srgbClr val="3F3F3F"/>
              </a:solidFill>
            </a:endParaRPr>
          </a:p>
          <a:p>
            <a:pPr marL="342900" marR="0" lvl="0" indent="-342900" algn="l" rtl="0">
              <a:spcBef>
                <a:spcPts val="0"/>
              </a:spcBef>
              <a:spcAft>
                <a:spcPts val="0"/>
              </a:spcAft>
              <a:buClr>
                <a:schemeClr val="accent1"/>
              </a:buClr>
              <a:buFont typeface="Noto Symbol"/>
              <a:buNone/>
            </a:pPr>
            <a:endParaRPr sz="2400" b="0" i="0" u="none" strike="noStrike" cap="none" baseline="0">
              <a:solidFill>
                <a:srgbClr val="3F3F3F"/>
              </a:solidFill>
            </a:endParaRPr>
          </a:p>
          <a:p>
            <a:pPr marL="342900" marR="0" lvl="0" indent="-342900" algn="l" rtl="0">
              <a:spcBef>
                <a:spcPts val="0"/>
              </a:spcBef>
              <a:spcAft>
                <a:spcPts val="0"/>
              </a:spcAft>
              <a:buClr>
                <a:schemeClr val="accent1"/>
              </a:buClr>
              <a:buFont typeface="Noto Symbol"/>
              <a:buNone/>
            </a:pPr>
            <a:endParaRPr sz="2400" b="0" i="0" u="none" strike="noStrike" cap="none" baseline="0">
              <a:solidFill>
                <a:srgbClr val="3F3F3F"/>
              </a:solidFill>
            </a:endParaRPr>
          </a:p>
        </p:txBody>
      </p:sp>
      <p:sp>
        <p:nvSpPr>
          <p:cNvPr id="112" name="Shape 112"/>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10</a:t>
            </a:fld>
            <a:endParaRPr lang="en"/>
          </a:p>
        </p:txBody>
      </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457200" y="122237"/>
            <a:ext cx="8229600" cy="1143000"/>
          </a:xfrm>
          <a:prstGeom prst="rect">
            <a:avLst/>
          </a:prstGeom>
        </p:spPr>
        <p:txBody>
          <a:bodyPr lIns="91425" tIns="91425" rIns="91425" bIns="91425" anchor="b" anchorCtr="0">
            <a:noAutofit/>
          </a:bodyPr>
          <a:lstStyle/>
          <a:p>
            <a:pPr>
              <a:spcBef>
                <a:spcPts val="0"/>
              </a:spcBef>
              <a:buNone/>
            </a:pPr>
            <a:r>
              <a:rPr lang="en">
                <a:solidFill>
                  <a:srgbClr val="000000"/>
                </a:solidFill>
              </a:rPr>
              <a:t>Hypothesis &amp; Project Aims</a:t>
            </a:r>
          </a:p>
        </p:txBody>
      </p:sp>
      <p:sp>
        <p:nvSpPr>
          <p:cNvPr id="118" name="Shape 118"/>
          <p:cNvSpPr txBox="1">
            <a:spLocks noGrp="1"/>
          </p:cNvSpPr>
          <p:nvPr>
            <p:ph type="body" idx="1"/>
          </p:nvPr>
        </p:nvSpPr>
        <p:spPr>
          <a:xfrm>
            <a:off x="457200" y="1524000"/>
            <a:ext cx="8229600" cy="4967700"/>
          </a:xfrm>
          <a:prstGeom prst="rect">
            <a:avLst/>
          </a:prstGeom>
        </p:spPr>
        <p:txBody>
          <a:bodyPr lIns="91425" tIns="91425" rIns="91425" bIns="91425" anchor="t" anchorCtr="0">
            <a:noAutofit/>
          </a:bodyPr>
          <a:lstStyle/>
          <a:p>
            <a:pPr marL="457200" lvl="0" indent="-241300" rtl="0">
              <a:lnSpc>
                <a:spcPct val="150000"/>
              </a:lnSpc>
              <a:spcBef>
                <a:spcPts val="0"/>
              </a:spcBef>
              <a:buClr>
                <a:srgbClr val="000000"/>
              </a:buClr>
              <a:buSzPct val="100000"/>
              <a:buFont typeface="Arial"/>
            </a:pPr>
            <a:r>
              <a:rPr lang="en" sz="2400" b="1" dirty="0">
                <a:solidFill>
                  <a:srgbClr val="000000"/>
                </a:solidFill>
              </a:rPr>
              <a:t>Hypothesis: </a:t>
            </a:r>
            <a:r>
              <a:rPr lang="en" sz="2400" dirty="0">
                <a:solidFill>
                  <a:srgbClr val="000000"/>
                </a:solidFill>
              </a:rPr>
              <a:t>Adding coatings and growth factors to the vascular grafts will </a:t>
            </a:r>
          </a:p>
          <a:p>
            <a:pPr indent="457200" rtl="0">
              <a:lnSpc>
                <a:spcPct val="150000"/>
              </a:lnSpc>
              <a:spcBef>
                <a:spcPts val="0"/>
              </a:spcBef>
              <a:buNone/>
            </a:pPr>
            <a:r>
              <a:rPr lang="en" sz="2400" dirty="0">
                <a:solidFill>
                  <a:srgbClr val="000000"/>
                </a:solidFill>
              </a:rPr>
              <a:t>(1) improve mechanical </a:t>
            </a:r>
            <a:r>
              <a:rPr lang="en" sz="2400" dirty="0" smtClean="0">
                <a:solidFill>
                  <a:srgbClr val="000000"/>
                </a:solidFill>
              </a:rPr>
              <a:t>properties </a:t>
            </a:r>
            <a:endParaRPr lang="en" sz="2400" dirty="0">
              <a:solidFill>
                <a:srgbClr val="000000"/>
              </a:solidFill>
            </a:endParaRPr>
          </a:p>
          <a:p>
            <a:pPr indent="457200" rtl="0">
              <a:lnSpc>
                <a:spcPct val="150000"/>
              </a:lnSpc>
              <a:spcBef>
                <a:spcPts val="0"/>
              </a:spcBef>
              <a:buNone/>
            </a:pPr>
            <a:r>
              <a:rPr lang="en" sz="2400" dirty="0">
                <a:solidFill>
                  <a:srgbClr val="000000"/>
                </a:solidFill>
              </a:rPr>
              <a:t>(2) encourage the recruitment of HUVECs</a:t>
            </a:r>
          </a:p>
          <a:p>
            <a:pPr lvl="0" indent="457200" rtl="0">
              <a:lnSpc>
                <a:spcPct val="150000"/>
              </a:lnSpc>
              <a:spcBef>
                <a:spcPts val="0"/>
              </a:spcBef>
              <a:buNone/>
            </a:pPr>
            <a:endParaRPr sz="2400" dirty="0">
              <a:solidFill>
                <a:srgbClr val="000000"/>
              </a:solidFill>
            </a:endParaRPr>
          </a:p>
          <a:p>
            <a:pPr marL="457200" lvl="0" indent="-241300" rtl="0">
              <a:lnSpc>
                <a:spcPct val="150000"/>
              </a:lnSpc>
              <a:spcBef>
                <a:spcPts val="0"/>
              </a:spcBef>
              <a:buClr>
                <a:srgbClr val="000000"/>
              </a:buClr>
              <a:buSzPct val="100000"/>
              <a:buFont typeface="Arial"/>
            </a:pPr>
            <a:r>
              <a:rPr lang="en" sz="2400" b="1" dirty="0">
                <a:solidFill>
                  <a:srgbClr val="000000"/>
                </a:solidFill>
              </a:rPr>
              <a:t>Project Aims:</a:t>
            </a:r>
          </a:p>
          <a:p>
            <a:pPr marL="742950" lvl="1" indent="-133350" rtl="0">
              <a:lnSpc>
                <a:spcPct val="150000"/>
              </a:lnSpc>
              <a:spcBef>
                <a:spcPts val="0"/>
              </a:spcBef>
              <a:buClr>
                <a:srgbClr val="000000"/>
              </a:buClr>
              <a:buSzPct val="80000"/>
            </a:pPr>
            <a:r>
              <a:rPr lang="en" dirty="0">
                <a:solidFill>
                  <a:srgbClr val="000000"/>
                </a:solidFill>
              </a:rPr>
              <a:t>Improve cell adhesion to and proliferation within graft</a:t>
            </a:r>
          </a:p>
          <a:p>
            <a:pPr marL="742950" lvl="1" indent="-133350" rtl="0">
              <a:lnSpc>
                <a:spcPct val="150000"/>
              </a:lnSpc>
              <a:spcBef>
                <a:spcPts val="0"/>
              </a:spcBef>
              <a:buClr>
                <a:srgbClr val="000000"/>
              </a:buClr>
            </a:pPr>
            <a:r>
              <a:rPr lang="en" dirty="0">
                <a:solidFill>
                  <a:srgbClr val="000000"/>
                </a:solidFill>
              </a:rPr>
              <a:t>Enhance mechanical </a:t>
            </a:r>
            <a:r>
              <a:rPr lang="en" dirty="0" smtClean="0">
                <a:solidFill>
                  <a:srgbClr val="000000"/>
                </a:solidFill>
              </a:rPr>
              <a:t>properties of </a:t>
            </a:r>
            <a:r>
              <a:rPr lang="en" dirty="0">
                <a:solidFill>
                  <a:srgbClr val="000000"/>
                </a:solidFill>
              </a:rPr>
              <a:t>graft</a:t>
            </a:r>
          </a:p>
          <a:p>
            <a:pPr>
              <a:spcBef>
                <a:spcPts val="0"/>
              </a:spcBef>
              <a:buNone/>
            </a:pPr>
            <a:endParaRPr sz="2400" dirty="0"/>
          </a:p>
        </p:txBody>
      </p:sp>
      <p:sp>
        <p:nvSpPr>
          <p:cNvPr id="119" name="Shape 119"/>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solidFill>
                  <a:schemeClr val="dk1"/>
                </a:solidFill>
              </a:rPr>
              <a:t>11</a:t>
            </a:fld>
            <a:endParaRPr lang="en">
              <a:solidFill>
                <a:schemeClr val="dk1"/>
              </a:solidFill>
            </a:endParaRP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457200" y="122237"/>
            <a:ext cx="8229600" cy="1143000"/>
          </a:xfrm>
          <a:prstGeom prst="rect">
            <a:avLst/>
          </a:prstGeom>
          <a:noFill/>
          <a:ln>
            <a:noFill/>
          </a:ln>
        </p:spPr>
        <p:txBody>
          <a:bodyPr lIns="91425" tIns="91425" rIns="91425" bIns="91425" anchor="b" anchorCtr="0">
            <a:noAutofit/>
          </a:bodyPr>
          <a:lstStyle/>
          <a:p>
            <a:pPr marL="0" marR="0" lvl="0" indent="0" algn="l" rtl="0">
              <a:spcBef>
                <a:spcPts val="0"/>
              </a:spcBef>
              <a:buClr>
                <a:srgbClr val="0075A2"/>
              </a:buClr>
              <a:buSzPct val="25000"/>
              <a:buFont typeface="Questrial"/>
              <a:buNone/>
            </a:pPr>
            <a:r>
              <a:rPr lang="en">
                <a:solidFill>
                  <a:srgbClr val="000000"/>
                </a:solidFill>
              </a:rPr>
              <a:t>Methodology Overview</a:t>
            </a:r>
          </a:p>
        </p:txBody>
      </p:sp>
      <p:pic>
        <p:nvPicPr>
          <p:cNvPr id="125" name="Shape 125"/>
          <p:cNvPicPr preferRelativeResize="0"/>
          <p:nvPr/>
        </p:nvPicPr>
        <p:blipFill rotWithShape="1">
          <a:blip r:embed="rId3">
            <a:alphaModFix/>
          </a:blip>
          <a:srcRect r="695" b="1009"/>
          <a:stretch/>
        </p:blipFill>
        <p:spPr>
          <a:xfrm>
            <a:off x="326200" y="1511825"/>
            <a:ext cx="8433000" cy="4893899"/>
          </a:xfrm>
          <a:prstGeom prst="rect">
            <a:avLst/>
          </a:prstGeom>
          <a:noFill/>
          <a:ln>
            <a:noFill/>
          </a:ln>
        </p:spPr>
      </p:pic>
      <p:sp>
        <p:nvSpPr>
          <p:cNvPr id="126" name="Shape 126"/>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12</a:t>
            </a:fld>
            <a:endParaRPr lang="en"/>
          </a:p>
        </p:txBody>
      </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457200" y="122237"/>
            <a:ext cx="8229600" cy="1143000"/>
          </a:xfrm>
          <a:prstGeom prst="rect">
            <a:avLst/>
          </a:prstGeom>
          <a:noFill/>
          <a:ln>
            <a:noFill/>
          </a:ln>
        </p:spPr>
        <p:txBody>
          <a:bodyPr lIns="91425" tIns="91425" rIns="91425" bIns="91425" anchor="b" anchorCtr="0">
            <a:noAutofit/>
          </a:bodyPr>
          <a:lstStyle/>
          <a:p>
            <a:pPr marL="0" marR="0" lvl="0" indent="0" algn="l" rtl="0">
              <a:spcBef>
                <a:spcPts val="0"/>
              </a:spcBef>
              <a:buClr>
                <a:srgbClr val="0075A2"/>
              </a:buClr>
              <a:buSzPct val="25000"/>
              <a:buFont typeface="Questrial"/>
              <a:buNone/>
            </a:pPr>
            <a:r>
              <a:rPr lang="en">
                <a:solidFill>
                  <a:srgbClr val="000000"/>
                </a:solidFill>
              </a:rPr>
              <a:t>Silk Preparation</a:t>
            </a:r>
          </a:p>
        </p:txBody>
      </p:sp>
      <p:sp>
        <p:nvSpPr>
          <p:cNvPr id="132" name="Shape 132"/>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13</a:t>
            </a:fld>
            <a:endParaRPr lang="en"/>
          </a:p>
        </p:txBody>
      </p:sp>
      <p:pic>
        <p:nvPicPr>
          <p:cNvPr id="133" name="Shape 133"/>
          <p:cNvPicPr preferRelativeResize="0"/>
          <p:nvPr/>
        </p:nvPicPr>
        <p:blipFill>
          <a:blip r:embed="rId3">
            <a:alphaModFix/>
          </a:blip>
          <a:stretch>
            <a:fillRect/>
          </a:stretch>
        </p:blipFill>
        <p:spPr>
          <a:xfrm>
            <a:off x="1093862" y="1265250"/>
            <a:ext cx="6956273" cy="5404125"/>
          </a:xfrm>
          <a:prstGeom prst="rect">
            <a:avLst/>
          </a:prstGeom>
          <a:noFill/>
          <a:ln>
            <a:noFill/>
          </a:ln>
        </p:spPr>
      </p:pic>
      <p:sp>
        <p:nvSpPr>
          <p:cNvPr id="134" name="Shape 134"/>
          <p:cNvSpPr txBox="1"/>
          <p:nvPr/>
        </p:nvSpPr>
        <p:spPr>
          <a:xfrm>
            <a:off x="6055875" y="6593175"/>
            <a:ext cx="2630999" cy="194999"/>
          </a:xfrm>
          <a:prstGeom prst="rect">
            <a:avLst/>
          </a:prstGeom>
          <a:noFill/>
          <a:ln>
            <a:noFill/>
          </a:ln>
        </p:spPr>
        <p:txBody>
          <a:bodyPr lIns="91425" tIns="91425" rIns="91425" bIns="91425" anchor="t" anchorCtr="0">
            <a:noAutofit/>
          </a:bodyPr>
          <a:lstStyle/>
          <a:p>
            <a:pPr>
              <a:spcBef>
                <a:spcPts val="0"/>
              </a:spcBef>
              <a:buNone/>
            </a:pPr>
            <a:r>
              <a:rPr lang="en" sz="1200"/>
              <a:t>Adapted from Rockwood et al, 2011</a:t>
            </a:r>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Shape 139"/>
          <p:cNvPicPr preferRelativeResize="0"/>
          <p:nvPr/>
        </p:nvPicPr>
        <p:blipFill>
          <a:blip r:embed="rId3">
            <a:alphaModFix/>
          </a:blip>
          <a:stretch>
            <a:fillRect/>
          </a:stretch>
        </p:blipFill>
        <p:spPr>
          <a:xfrm>
            <a:off x="527250" y="1493925"/>
            <a:ext cx="4720811" cy="4886650"/>
          </a:xfrm>
          <a:prstGeom prst="rect">
            <a:avLst/>
          </a:prstGeom>
          <a:noFill/>
          <a:ln>
            <a:noFill/>
          </a:ln>
        </p:spPr>
      </p:pic>
      <p:sp>
        <p:nvSpPr>
          <p:cNvPr id="140" name="Shape 140"/>
          <p:cNvSpPr txBox="1">
            <a:spLocks noGrp="1"/>
          </p:cNvSpPr>
          <p:nvPr>
            <p:ph type="title"/>
          </p:nvPr>
        </p:nvSpPr>
        <p:spPr>
          <a:xfrm>
            <a:off x="457200" y="122237"/>
            <a:ext cx="8229600" cy="1143000"/>
          </a:xfrm>
          <a:prstGeom prst="rect">
            <a:avLst/>
          </a:prstGeom>
        </p:spPr>
        <p:txBody>
          <a:bodyPr lIns="91425" tIns="91425" rIns="91425" bIns="91425" anchor="b" anchorCtr="0">
            <a:noAutofit/>
          </a:bodyPr>
          <a:lstStyle/>
          <a:p>
            <a:pPr>
              <a:spcBef>
                <a:spcPts val="0"/>
              </a:spcBef>
              <a:buNone/>
            </a:pPr>
            <a:r>
              <a:rPr lang="en">
                <a:solidFill>
                  <a:srgbClr val="000000"/>
                </a:solidFill>
              </a:rPr>
              <a:t>Graft Dipping</a:t>
            </a:r>
          </a:p>
        </p:txBody>
      </p:sp>
      <p:sp>
        <p:nvSpPr>
          <p:cNvPr id="141" name="Shape 141"/>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14</a:t>
            </a:fld>
            <a:endParaRPr lang="en"/>
          </a:p>
        </p:txBody>
      </p:sp>
      <p:pic>
        <p:nvPicPr>
          <p:cNvPr id="142" name="Shape 142"/>
          <p:cNvPicPr preferRelativeResize="0"/>
          <p:nvPr/>
        </p:nvPicPr>
        <p:blipFill>
          <a:blip r:embed="rId4">
            <a:alphaModFix/>
          </a:blip>
          <a:stretch>
            <a:fillRect/>
          </a:stretch>
        </p:blipFill>
        <p:spPr>
          <a:xfrm>
            <a:off x="5330399" y="1725268"/>
            <a:ext cx="3317976" cy="442396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457200" y="122237"/>
            <a:ext cx="8229600" cy="1143000"/>
          </a:xfrm>
          <a:prstGeom prst="rect">
            <a:avLst/>
          </a:prstGeom>
          <a:noFill/>
          <a:ln>
            <a:noFill/>
          </a:ln>
        </p:spPr>
        <p:txBody>
          <a:bodyPr lIns="91425" tIns="91425" rIns="91425" bIns="91425" anchor="b" anchorCtr="0">
            <a:noAutofit/>
          </a:bodyPr>
          <a:lstStyle/>
          <a:p>
            <a:pPr marL="0" marR="0" lvl="0" indent="0" algn="l" rtl="0">
              <a:spcBef>
                <a:spcPts val="0"/>
              </a:spcBef>
              <a:buClr>
                <a:srgbClr val="0075A2"/>
              </a:buClr>
              <a:buSzPct val="25000"/>
              <a:buFont typeface="Questrial"/>
              <a:buNone/>
            </a:pPr>
            <a:r>
              <a:rPr lang="en">
                <a:solidFill>
                  <a:srgbClr val="000000"/>
                </a:solidFill>
              </a:rPr>
              <a:t>Electrospinning</a:t>
            </a:r>
          </a:p>
        </p:txBody>
      </p:sp>
      <p:sp>
        <p:nvSpPr>
          <p:cNvPr id="148" name="Shape 148"/>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noAutofit/>
          </a:bodyPr>
          <a:lstStyle/>
          <a:p>
            <a:pPr marL="228600" marR="0" lvl="0" algn="l" rtl="0">
              <a:spcBef>
                <a:spcPts val="0"/>
              </a:spcBef>
              <a:spcAft>
                <a:spcPts val="0"/>
              </a:spcAft>
              <a:buClr>
                <a:srgbClr val="000000"/>
              </a:buClr>
              <a:buSzPct val="100000"/>
            </a:pPr>
            <a:r>
              <a:rPr lang="en" sz="2400" b="0" i="0" u="none" strike="noStrike" cap="none" baseline="0" dirty="0">
                <a:solidFill>
                  <a:srgbClr val="000000"/>
                </a:solidFill>
              </a:rPr>
              <a:t>Electrospinning will be used to fabricate silk fibroin solution into sheets or tubes</a:t>
            </a:r>
          </a:p>
          <a:p>
            <a:pPr marL="342900" marR="0" lvl="0" indent="-342900" algn="l" rtl="0">
              <a:spcBef>
                <a:spcPts val="0"/>
              </a:spcBef>
              <a:spcAft>
                <a:spcPts val="0"/>
              </a:spcAft>
              <a:buClr>
                <a:schemeClr val="accent1"/>
              </a:buClr>
              <a:buFont typeface="Noto Symbol"/>
              <a:buNone/>
            </a:pPr>
            <a:endParaRPr sz="1800" b="0" i="0" u="none" strike="noStrike" cap="none" baseline="0" dirty="0">
              <a:solidFill>
                <a:srgbClr val="3F3F3F"/>
              </a:solidFill>
              <a:latin typeface="Questrial"/>
              <a:ea typeface="Questrial"/>
              <a:cs typeface="Questrial"/>
              <a:sym typeface="Questrial"/>
            </a:endParaRPr>
          </a:p>
          <a:p>
            <a:pPr marL="342900" marR="0" lvl="0" indent="-342900" algn="l" rtl="0">
              <a:spcBef>
                <a:spcPts val="0"/>
              </a:spcBef>
              <a:spcAft>
                <a:spcPts val="0"/>
              </a:spcAft>
              <a:buClr>
                <a:schemeClr val="accent1"/>
              </a:buClr>
              <a:buFont typeface="Noto Symbol"/>
              <a:buNone/>
            </a:pPr>
            <a:endParaRPr sz="1800" b="0" i="0" u="none" strike="noStrike" cap="none" baseline="0" dirty="0">
              <a:solidFill>
                <a:srgbClr val="3F3F3F"/>
              </a:solidFill>
              <a:latin typeface="Questrial"/>
              <a:ea typeface="Questrial"/>
              <a:cs typeface="Questrial"/>
              <a:sym typeface="Questrial"/>
            </a:endParaRPr>
          </a:p>
          <a:p>
            <a:pPr marL="342900" marR="0" lvl="0" indent="-342900" algn="l" rtl="0">
              <a:spcBef>
                <a:spcPts val="0"/>
              </a:spcBef>
              <a:spcAft>
                <a:spcPts val="0"/>
              </a:spcAft>
              <a:buClr>
                <a:schemeClr val="accent1"/>
              </a:buClr>
              <a:buFont typeface="Noto Symbol"/>
              <a:buNone/>
            </a:pPr>
            <a:endParaRPr sz="1800" b="0" i="0" u="none" strike="noStrike" cap="none" baseline="0" dirty="0">
              <a:solidFill>
                <a:srgbClr val="3F3F3F"/>
              </a:solidFill>
              <a:latin typeface="Questrial"/>
              <a:ea typeface="Questrial"/>
              <a:cs typeface="Questrial"/>
              <a:sym typeface="Questrial"/>
            </a:endParaRPr>
          </a:p>
          <a:p>
            <a:pPr marL="342900" marR="0" lvl="0" indent="-342900" algn="l" rtl="0">
              <a:spcBef>
                <a:spcPts val="0"/>
              </a:spcBef>
              <a:spcAft>
                <a:spcPts val="0"/>
              </a:spcAft>
              <a:buClr>
                <a:schemeClr val="accent1"/>
              </a:buClr>
              <a:buFont typeface="Noto Symbol"/>
              <a:buNone/>
            </a:pPr>
            <a:endParaRPr sz="1800" b="0" i="0" u="none" strike="noStrike" cap="none" baseline="0" dirty="0">
              <a:solidFill>
                <a:srgbClr val="3F3F3F"/>
              </a:solidFill>
              <a:latin typeface="Questrial"/>
              <a:ea typeface="Questrial"/>
              <a:cs typeface="Questrial"/>
              <a:sym typeface="Questrial"/>
            </a:endParaRPr>
          </a:p>
          <a:p>
            <a:pPr marL="342900" marR="0" lvl="0" indent="-342900" algn="l" rtl="0">
              <a:spcBef>
                <a:spcPts val="0"/>
              </a:spcBef>
              <a:spcAft>
                <a:spcPts val="0"/>
              </a:spcAft>
              <a:buClr>
                <a:schemeClr val="accent1"/>
              </a:buClr>
              <a:buFont typeface="Noto Symbol"/>
              <a:buNone/>
            </a:pPr>
            <a:endParaRPr sz="1800" b="0" i="0" u="none" strike="noStrike" cap="none" baseline="0" dirty="0">
              <a:solidFill>
                <a:srgbClr val="3F3F3F"/>
              </a:solidFill>
              <a:latin typeface="Questrial"/>
              <a:ea typeface="Questrial"/>
              <a:cs typeface="Questrial"/>
              <a:sym typeface="Questrial"/>
            </a:endParaRPr>
          </a:p>
          <a:p>
            <a:pPr marL="342900" marR="0" lvl="0" indent="-342900" algn="l" rtl="0">
              <a:spcBef>
                <a:spcPts val="0"/>
              </a:spcBef>
              <a:spcAft>
                <a:spcPts val="0"/>
              </a:spcAft>
              <a:buClr>
                <a:schemeClr val="accent1"/>
              </a:buClr>
              <a:buFont typeface="Noto Symbol"/>
              <a:buNone/>
            </a:pPr>
            <a:endParaRPr sz="1800" b="0" i="0" u="none" strike="noStrike" cap="none" baseline="0" dirty="0">
              <a:solidFill>
                <a:srgbClr val="3F3F3F"/>
              </a:solidFill>
              <a:latin typeface="Questrial"/>
              <a:ea typeface="Questrial"/>
              <a:cs typeface="Questrial"/>
              <a:sym typeface="Questrial"/>
            </a:endParaRPr>
          </a:p>
          <a:p>
            <a:pPr marL="342900" marR="0" lvl="0" indent="-342900" algn="l" rtl="0">
              <a:spcBef>
                <a:spcPts val="0"/>
              </a:spcBef>
              <a:spcAft>
                <a:spcPts val="0"/>
              </a:spcAft>
              <a:buClr>
                <a:schemeClr val="accent1"/>
              </a:buClr>
              <a:buFont typeface="Noto Symbol"/>
              <a:buNone/>
            </a:pPr>
            <a:endParaRPr sz="1800" b="0" i="0" u="none" strike="noStrike" cap="none" baseline="0" dirty="0">
              <a:solidFill>
                <a:srgbClr val="3F3F3F"/>
              </a:solidFill>
              <a:latin typeface="Questrial"/>
              <a:ea typeface="Questrial"/>
              <a:cs typeface="Questrial"/>
              <a:sym typeface="Questrial"/>
            </a:endParaRPr>
          </a:p>
          <a:p>
            <a:pPr marL="342900" marR="0" lvl="0" indent="-342900" algn="l" rtl="0">
              <a:spcBef>
                <a:spcPts val="0"/>
              </a:spcBef>
              <a:spcAft>
                <a:spcPts val="0"/>
              </a:spcAft>
              <a:buClr>
                <a:schemeClr val="accent1"/>
              </a:buClr>
              <a:buFont typeface="Noto Symbol"/>
              <a:buNone/>
            </a:pPr>
            <a:endParaRPr sz="1800" b="0" i="0" u="none" strike="noStrike" cap="none" baseline="0" dirty="0">
              <a:solidFill>
                <a:srgbClr val="3F3F3F"/>
              </a:solidFill>
              <a:latin typeface="Questrial"/>
              <a:ea typeface="Questrial"/>
              <a:cs typeface="Questrial"/>
              <a:sym typeface="Questrial"/>
            </a:endParaRPr>
          </a:p>
          <a:p>
            <a:pPr marL="342900" marR="0" lvl="0" indent="-342900" algn="l" rtl="0">
              <a:spcBef>
                <a:spcPts val="0"/>
              </a:spcBef>
              <a:spcAft>
                <a:spcPts val="0"/>
              </a:spcAft>
              <a:buClr>
                <a:schemeClr val="accent1"/>
              </a:buClr>
              <a:buFont typeface="Noto Symbol"/>
              <a:buNone/>
            </a:pPr>
            <a:endParaRPr sz="1800" b="0" i="0" u="none" strike="noStrike" cap="none" baseline="0" dirty="0">
              <a:solidFill>
                <a:srgbClr val="3F3F3F"/>
              </a:solidFill>
              <a:latin typeface="Questrial"/>
              <a:ea typeface="Questrial"/>
              <a:cs typeface="Questrial"/>
              <a:sym typeface="Questrial"/>
            </a:endParaRPr>
          </a:p>
          <a:p>
            <a:pPr marL="342900" marR="0" lvl="0" indent="-342900" algn="l" rtl="0">
              <a:spcBef>
                <a:spcPts val="0"/>
              </a:spcBef>
              <a:spcAft>
                <a:spcPts val="0"/>
              </a:spcAft>
              <a:buClr>
                <a:schemeClr val="accent1"/>
              </a:buClr>
              <a:buFont typeface="Noto Symbol"/>
              <a:buNone/>
            </a:pPr>
            <a:endParaRPr sz="1800" b="0" i="0" u="none" strike="noStrike" cap="none" baseline="0" dirty="0">
              <a:solidFill>
                <a:srgbClr val="3F3F3F"/>
              </a:solidFill>
              <a:latin typeface="Questrial"/>
              <a:ea typeface="Questrial"/>
              <a:cs typeface="Questrial"/>
              <a:sym typeface="Questrial"/>
            </a:endParaRPr>
          </a:p>
          <a:p>
            <a:pPr marL="342900" marR="0" lvl="0" indent="-342900" algn="l" rtl="0">
              <a:spcBef>
                <a:spcPts val="0"/>
              </a:spcBef>
              <a:spcAft>
                <a:spcPts val="0"/>
              </a:spcAft>
              <a:buClr>
                <a:schemeClr val="accent1"/>
              </a:buClr>
              <a:buFont typeface="Noto Symbol"/>
              <a:buNone/>
            </a:pPr>
            <a:endParaRPr sz="1800" b="0" i="0" u="none" strike="noStrike" cap="none" baseline="0" dirty="0">
              <a:solidFill>
                <a:srgbClr val="3F3F3F"/>
              </a:solidFill>
              <a:latin typeface="Questrial"/>
              <a:ea typeface="Questrial"/>
              <a:cs typeface="Questrial"/>
              <a:sym typeface="Questrial"/>
            </a:endParaRPr>
          </a:p>
          <a:p>
            <a:pPr marL="342900" marR="0" lvl="0" indent="-342900" algn="l" rtl="0">
              <a:spcBef>
                <a:spcPts val="0"/>
              </a:spcBef>
              <a:spcAft>
                <a:spcPts val="0"/>
              </a:spcAft>
              <a:buClr>
                <a:schemeClr val="accent1"/>
              </a:buClr>
              <a:buFont typeface="Noto Symbol"/>
              <a:buNone/>
            </a:pPr>
            <a:endParaRPr sz="1800" b="0" i="0" u="none" strike="noStrike" cap="none" baseline="0" dirty="0">
              <a:solidFill>
                <a:srgbClr val="3F3F3F"/>
              </a:solidFill>
              <a:latin typeface="Questrial"/>
              <a:ea typeface="Questrial"/>
              <a:cs typeface="Questrial"/>
              <a:sym typeface="Questrial"/>
            </a:endParaRPr>
          </a:p>
          <a:p>
            <a:pPr marL="342900" marR="0" lvl="0" indent="-342900" algn="l" rtl="0">
              <a:spcBef>
                <a:spcPts val="0"/>
              </a:spcBef>
              <a:spcAft>
                <a:spcPts val="0"/>
              </a:spcAft>
              <a:buClr>
                <a:schemeClr val="accent1"/>
              </a:buClr>
              <a:buFont typeface="Noto Symbol"/>
              <a:buNone/>
            </a:pPr>
            <a:endParaRPr sz="1800" b="0" i="0" u="none" strike="noStrike" cap="none" baseline="0" dirty="0">
              <a:solidFill>
                <a:srgbClr val="3F3F3F"/>
              </a:solidFill>
              <a:latin typeface="Questrial"/>
              <a:ea typeface="Questrial"/>
              <a:cs typeface="Questrial"/>
              <a:sym typeface="Questrial"/>
            </a:endParaRPr>
          </a:p>
          <a:p>
            <a:pPr marL="342900" marR="0" lvl="0" indent="-342900" algn="l" rtl="0">
              <a:spcBef>
                <a:spcPts val="0"/>
              </a:spcBef>
              <a:spcAft>
                <a:spcPts val="0"/>
              </a:spcAft>
              <a:buClr>
                <a:schemeClr val="accent1"/>
              </a:buClr>
              <a:buFont typeface="Noto Symbol"/>
              <a:buNone/>
            </a:pPr>
            <a:endParaRPr sz="1800" b="0" i="0" u="none" strike="noStrike" cap="none" baseline="0" dirty="0">
              <a:solidFill>
                <a:srgbClr val="3F3F3F"/>
              </a:solidFill>
              <a:latin typeface="Questrial"/>
              <a:ea typeface="Questrial"/>
              <a:cs typeface="Questrial"/>
              <a:sym typeface="Questrial"/>
            </a:endParaRPr>
          </a:p>
          <a:p>
            <a:pPr marL="342900" marR="0" lvl="0" indent="-342900" algn="l" rtl="0">
              <a:spcBef>
                <a:spcPts val="0"/>
              </a:spcBef>
              <a:spcAft>
                <a:spcPts val="0"/>
              </a:spcAft>
              <a:buClr>
                <a:schemeClr val="accent1"/>
              </a:buClr>
              <a:buFont typeface="Noto Symbol"/>
              <a:buNone/>
            </a:pPr>
            <a:endParaRPr sz="1200" b="0" i="0" u="none" strike="noStrike" cap="none" baseline="0" dirty="0">
              <a:solidFill>
                <a:schemeClr val="dk1"/>
              </a:solidFill>
              <a:latin typeface="Times New Roman"/>
              <a:ea typeface="Times New Roman"/>
              <a:cs typeface="Times New Roman"/>
              <a:sym typeface="Times New Roman"/>
            </a:endParaRPr>
          </a:p>
          <a:p>
            <a:pPr marL="342900" marR="0" lvl="0" indent="-342900" algn="l" rtl="0">
              <a:spcBef>
                <a:spcPts val="0"/>
              </a:spcBef>
              <a:spcAft>
                <a:spcPts val="0"/>
              </a:spcAft>
              <a:buClr>
                <a:schemeClr val="accent1"/>
              </a:buClr>
              <a:buSzPct val="25000"/>
              <a:buFont typeface="Noto Symbol"/>
              <a:buNone/>
            </a:pPr>
            <a:r>
              <a:rPr lang="en" sz="1200" b="0" i="0" u="none" strike="noStrike" cap="none" baseline="0" dirty="0">
                <a:solidFill>
                  <a:schemeClr val="dk1"/>
                </a:solidFill>
              </a:rPr>
              <a:t>http://upload.wikimedia.org/wikipedia/commons/c/ca/Electrospinning_Diagram.jpg</a:t>
            </a:r>
          </a:p>
        </p:txBody>
      </p:sp>
      <p:pic>
        <p:nvPicPr>
          <p:cNvPr id="149" name="Shape 149"/>
          <p:cNvPicPr preferRelativeResize="0"/>
          <p:nvPr/>
        </p:nvPicPr>
        <p:blipFill rotWithShape="1">
          <a:blip r:embed="rId3">
            <a:alphaModFix/>
          </a:blip>
          <a:srcRect/>
          <a:stretch/>
        </p:blipFill>
        <p:spPr>
          <a:xfrm>
            <a:off x="457200" y="2618750"/>
            <a:ext cx="8229598" cy="3746472"/>
          </a:xfrm>
          <a:prstGeom prst="rect">
            <a:avLst/>
          </a:prstGeom>
          <a:noFill/>
          <a:ln>
            <a:noFill/>
          </a:ln>
        </p:spPr>
      </p:pic>
      <p:sp>
        <p:nvSpPr>
          <p:cNvPr id="150" name="Shape 150"/>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solidFill>
                  <a:schemeClr val="dk1"/>
                </a:solidFill>
              </a:rPr>
              <a:t>15</a:t>
            </a:fld>
            <a:endParaRPr lang="en">
              <a:solidFill>
                <a:schemeClr val="dk1"/>
              </a:solidFill>
            </a:endParaRPr>
          </a:p>
        </p:txBody>
      </p: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457200" y="122237"/>
            <a:ext cx="8229600" cy="1143000"/>
          </a:xfrm>
          <a:prstGeom prst="rect">
            <a:avLst/>
          </a:prstGeom>
          <a:noFill/>
          <a:ln>
            <a:noFill/>
          </a:ln>
        </p:spPr>
        <p:txBody>
          <a:bodyPr lIns="91425" tIns="91425" rIns="91425" bIns="91425" anchor="b" anchorCtr="0">
            <a:noAutofit/>
          </a:bodyPr>
          <a:lstStyle/>
          <a:p>
            <a:pPr marL="0" marR="0" lvl="0" indent="0" algn="l" rtl="0">
              <a:spcBef>
                <a:spcPts val="0"/>
              </a:spcBef>
              <a:buClr>
                <a:srgbClr val="0075A2"/>
              </a:buClr>
              <a:buSzPct val="25000"/>
              <a:buFont typeface="Questrial"/>
              <a:buNone/>
            </a:pPr>
            <a:r>
              <a:rPr lang="en">
                <a:solidFill>
                  <a:srgbClr val="000000"/>
                </a:solidFill>
              </a:rPr>
              <a:t>Possible Graft Modifications</a:t>
            </a:r>
          </a:p>
        </p:txBody>
      </p:sp>
      <p:sp>
        <p:nvSpPr>
          <p:cNvPr id="156" name="Shape 156"/>
          <p:cNvSpPr txBox="1">
            <a:spLocks noGrp="1"/>
          </p:cNvSpPr>
          <p:nvPr>
            <p:ph type="body" idx="1"/>
          </p:nvPr>
        </p:nvSpPr>
        <p:spPr>
          <a:xfrm>
            <a:off x="457200" y="1600200"/>
            <a:ext cx="4176299" cy="4967700"/>
          </a:xfrm>
          <a:prstGeom prst="rect">
            <a:avLst/>
          </a:prstGeom>
          <a:noFill/>
          <a:ln>
            <a:noFill/>
          </a:ln>
        </p:spPr>
        <p:txBody>
          <a:bodyPr lIns="91425" tIns="91425" rIns="91425" bIns="91425" anchor="t" anchorCtr="0">
            <a:noAutofit/>
          </a:bodyPr>
          <a:lstStyle/>
          <a:p>
            <a:pPr marL="342900" marR="0" lvl="0" indent="-342900" algn="l" rtl="0">
              <a:lnSpc>
                <a:spcPct val="115000"/>
              </a:lnSpc>
              <a:spcBef>
                <a:spcPts val="0"/>
              </a:spcBef>
              <a:spcAft>
                <a:spcPts val="0"/>
              </a:spcAft>
              <a:buClr>
                <a:schemeClr val="accent1"/>
              </a:buClr>
              <a:buSzPct val="25000"/>
              <a:buFont typeface="Noto Symbol"/>
              <a:buNone/>
            </a:pPr>
            <a:r>
              <a:rPr lang="en" sz="2400" b="1" i="0" u="none" strike="noStrike" cap="none" baseline="0" dirty="0">
                <a:solidFill>
                  <a:schemeClr val="dk1"/>
                </a:solidFill>
              </a:rPr>
              <a:t>Coatings</a:t>
            </a:r>
          </a:p>
          <a:p>
            <a:pPr marL="457200" marR="0" lvl="0" indent="-381000" algn="l" rtl="0">
              <a:lnSpc>
                <a:spcPct val="115000"/>
              </a:lnSpc>
              <a:spcBef>
                <a:spcPts val="0"/>
              </a:spcBef>
              <a:spcAft>
                <a:spcPts val="0"/>
              </a:spcAft>
              <a:buClr>
                <a:schemeClr val="dk2"/>
              </a:buClr>
              <a:buSzPct val="100000"/>
              <a:buFont typeface="Arial"/>
              <a:buChar char="●"/>
            </a:pPr>
            <a:r>
              <a:rPr lang="en" sz="2400" b="0" i="0" u="none" strike="noStrike" cap="none" baseline="0" dirty="0">
                <a:solidFill>
                  <a:schemeClr val="dk1"/>
                </a:solidFill>
              </a:rPr>
              <a:t>Fibrinogen</a:t>
            </a:r>
          </a:p>
          <a:p>
            <a:pPr marL="457200" marR="0" lvl="0" indent="-381000" algn="l" rtl="0">
              <a:lnSpc>
                <a:spcPct val="115000"/>
              </a:lnSpc>
              <a:spcBef>
                <a:spcPts val="0"/>
              </a:spcBef>
              <a:spcAft>
                <a:spcPts val="0"/>
              </a:spcAft>
              <a:buClr>
                <a:schemeClr val="dk2"/>
              </a:buClr>
              <a:buSzPct val="100000"/>
              <a:buFont typeface="Arial"/>
              <a:buChar char="●"/>
            </a:pPr>
            <a:r>
              <a:rPr lang="en" sz="2400" b="0" i="0" u="none" strike="noStrike" cap="none" baseline="0" dirty="0">
                <a:solidFill>
                  <a:schemeClr val="dk1"/>
                </a:solidFill>
              </a:rPr>
              <a:t>Heparin</a:t>
            </a:r>
          </a:p>
          <a:p>
            <a:pPr marL="457200" marR="0" lvl="0" indent="-381000" algn="l" rtl="0">
              <a:lnSpc>
                <a:spcPct val="115000"/>
              </a:lnSpc>
              <a:spcBef>
                <a:spcPts val="0"/>
              </a:spcBef>
              <a:spcAft>
                <a:spcPts val="0"/>
              </a:spcAft>
              <a:buClr>
                <a:schemeClr val="dk2"/>
              </a:buClr>
              <a:buSzPct val="100000"/>
              <a:buFont typeface="Arial"/>
              <a:buChar char="●"/>
            </a:pPr>
            <a:r>
              <a:rPr lang="en" sz="2400" b="0" i="0" u="none" strike="noStrike" cap="none" baseline="0" dirty="0">
                <a:solidFill>
                  <a:schemeClr val="dk1"/>
                </a:solidFill>
              </a:rPr>
              <a:t>Elastin</a:t>
            </a:r>
          </a:p>
          <a:p>
            <a:pPr marL="342900" marR="0" lvl="0" indent="-342900" algn="l" rtl="0">
              <a:lnSpc>
                <a:spcPct val="115000"/>
              </a:lnSpc>
              <a:spcBef>
                <a:spcPts val="0"/>
              </a:spcBef>
              <a:spcAft>
                <a:spcPts val="0"/>
              </a:spcAft>
              <a:buClr>
                <a:schemeClr val="accent1"/>
              </a:buClr>
              <a:buFont typeface="Noto Symbol"/>
              <a:buNone/>
            </a:pPr>
            <a:endParaRPr sz="2400" dirty="0">
              <a:solidFill>
                <a:srgbClr val="3F3F3F"/>
              </a:solidFill>
            </a:endParaRPr>
          </a:p>
          <a:p>
            <a:pPr lvl="0" rtl="0">
              <a:lnSpc>
                <a:spcPct val="115000"/>
              </a:lnSpc>
              <a:spcBef>
                <a:spcPts val="0"/>
              </a:spcBef>
              <a:buClr>
                <a:schemeClr val="dk1"/>
              </a:buClr>
              <a:buSzPct val="25000"/>
              <a:buFont typeface="Questrial"/>
              <a:buNone/>
            </a:pPr>
            <a:r>
              <a:rPr lang="en" sz="2400" b="1" dirty="0"/>
              <a:t>Growth Factors</a:t>
            </a:r>
          </a:p>
          <a:p>
            <a:pPr marL="228600" lvl="0" rtl="0">
              <a:spcBef>
                <a:spcPts val="600"/>
              </a:spcBef>
              <a:buClr>
                <a:schemeClr val="dk2"/>
              </a:buClr>
              <a:buSzPct val="100000"/>
            </a:pPr>
            <a:r>
              <a:rPr lang="en" sz="2400" dirty="0"/>
              <a:t>Vascular Endothelial Growth Factor (VEGF)</a:t>
            </a:r>
          </a:p>
          <a:p>
            <a:pPr marL="228600" lvl="0" rtl="0">
              <a:spcBef>
                <a:spcPts val="600"/>
              </a:spcBef>
              <a:buClr>
                <a:schemeClr val="dk2"/>
              </a:buClr>
              <a:buSzPct val="100000"/>
            </a:pPr>
            <a:r>
              <a:rPr lang="en" sz="2400" dirty="0"/>
              <a:t>Epidermal Growth Factor (EGF)</a:t>
            </a:r>
          </a:p>
          <a:p>
            <a:pPr marL="342900" marR="0" lvl="0" indent="-342900" algn="l" rtl="0">
              <a:lnSpc>
                <a:spcPct val="115000"/>
              </a:lnSpc>
              <a:spcBef>
                <a:spcPts val="0"/>
              </a:spcBef>
              <a:spcAft>
                <a:spcPts val="0"/>
              </a:spcAft>
              <a:buClr>
                <a:schemeClr val="accent1"/>
              </a:buClr>
              <a:buFont typeface="Noto Symbol"/>
              <a:buNone/>
            </a:pPr>
            <a:endParaRPr sz="2400" b="0" i="0" u="none" strike="noStrike" cap="none" baseline="0" dirty="0">
              <a:solidFill>
                <a:srgbClr val="3F3F3F"/>
              </a:solidFill>
            </a:endParaRPr>
          </a:p>
          <a:p>
            <a:pPr marL="342900" marR="0" lvl="0" indent="-342900" algn="l" rtl="0">
              <a:spcBef>
                <a:spcPts val="0"/>
              </a:spcBef>
              <a:spcAft>
                <a:spcPts val="0"/>
              </a:spcAft>
              <a:buClr>
                <a:schemeClr val="accent1"/>
              </a:buClr>
              <a:buFont typeface="Noto Symbol"/>
              <a:buNone/>
            </a:pPr>
            <a:endParaRPr sz="2400" b="0" i="0" u="none" strike="noStrike" cap="none" baseline="0" dirty="0">
              <a:solidFill>
                <a:srgbClr val="3F3F3F"/>
              </a:solidFill>
            </a:endParaRPr>
          </a:p>
          <a:p>
            <a:pPr marL="0" marR="0" lvl="0" indent="0" algn="l" rtl="0">
              <a:spcBef>
                <a:spcPts val="0"/>
              </a:spcBef>
              <a:spcAft>
                <a:spcPts val="0"/>
              </a:spcAft>
              <a:buClr>
                <a:schemeClr val="accent1"/>
              </a:buClr>
              <a:buFont typeface="Noto Symbol"/>
              <a:buNone/>
            </a:pPr>
            <a:endParaRPr sz="2400" dirty="0">
              <a:solidFill>
                <a:srgbClr val="3F3F3F"/>
              </a:solidFill>
            </a:endParaRPr>
          </a:p>
          <a:p>
            <a:pPr marL="0" marR="0" lvl="0" indent="0" algn="l" rtl="0">
              <a:spcBef>
                <a:spcPts val="0"/>
              </a:spcBef>
              <a:spcAft>
                <a:spcPts val="0"/>
              </a:spcAft>
              <a:buClr>
                <a:schemeClr val="accent1"/>
              </a:buClr>
              <a:buFont typeface="Noto Symbol"/>
              <a:buNone/>
            </a:pPr>
            <a:endParaRPr sz="2400" dirty="0">
              <a:solidFill>
                <a:srgbClr val="3F3F3F"/>
              </a:solidFill>
            </a:endParaRPr>
          </a:p>
          <a:p>
            <a:pPr marL="342900" marR="0" lvl="0" indent="-342900" algn="l" rtl="0">
              <a:spcBef>
                <a:spcPts val="0"/>
              </a:spcBef>
              <a:spcAft>
                <a:spcPts val="0"/>
              </a:spcAft>
              <a:buClr>
                <a:schemeClr val="accent1"/>
              </a:buClr>
              <a:buFont typeface="Noto Symbol"/>
              <a:buNone/>
            </a:pPr>
            <a:endParaRPr sz="2400" b="0" i="0" u="none" strike="noStrike" cap="none" baseline="0" dirty="0">
              <a:solidFill>
                <a:srgbClr val="3F3F3F"/>
              </a:solidFill>
            </a:endParaRPr>
          </a:p>
          <a:p>
            <a:pPr marL="342900" marR="0" lvl="0" indent="-342900" algn="l" rtl="0">
              <a:spcBef>
                <a:spcPts val="0"/>
              </a:spcBef>
              <a:spcAft>
                <a:spcPts val="0"/>
              </a:spcAft>
              <a:buClr>
                <a:schemeClr val="accent1"/>
              </a:buClr>
              <a:buFont typeface="Noto Symbol"/>
              <a:buNone/>
            </a:pPr>
            <a:endParaRPr sz="2400" b="0" i="0" u="none" strike="noStrike" cap="none" baseline="0" dirty="0">
              <a:solidFill>
                <a:srgbClr val="3F3F3F"/>
              </a:solidFill>
            </a:endParaRPr>
          </a:p>
          <a:p>
            <a:pPr marL="342900" marR="0" lvl="0" indent="-342900" algn="l" rtl="0">
              <a:spcBef>
                <a:spcPts val="0"/>
              </a:spcBef>
              <a:spcAft>
                <a:spcPts val="0"/>
              </a:spcAft>
              <a:buClr>
                <a:schemeClr val="accent1"/>
              </a:buClr>
              <a:buFont typeface="Noto Symbol"/>
              <a:buNone/>
            </a:pPr>
            <a:endParaRPr sz="2400" b="0" i="0" u="none" strike="noStrike" cap="none" baseline="0" dirty="0">
              <a:solidFill>
                <a:srgbClr val="3F3F3F"/>
              </a:solidFill>
            </a:endParaRPr>
          </a:p>
          <a:p>
            <a:pPr marL="342900" marR="0" lvl="0" indent="-342900" algn="l" rtl="0">
              <a:spcBef>
                <a:spcPts val="0"/>
              </a:spcBef>
              <a:spcAft>
                <a:spcPts val="0"/>
              </a:spcAft>
              <a:buClr>
                <a:schemeClr val="accent1"/>
              </a:buClr>
              <a:buSzPct val="25000"/>
              <a:buFont typeface="Noto Symbol"/>
              <a:buNone/>
            </a:pPr>
            <a:r>
              <a:rPr lang="en" sz="900" b="0" i="0" u="none" strike="noStrike" cap="none" baseline="0" dirty="0">
                <a:solidFill>
                  <a:srgbClr val="3F3F3F"/>
                </a:solidFill>
              </a:rPr>
              <a:t>http://onlinelibrary.wiley.com/doi/10.1002/mabi.201200195/abstract</a:t>
            </a:r>
          </a:p>
        </p:txBody>
      </p:sp>
      <p:sp>
        <p:nvSpPr>
          <p:cNvPr id="157" name="Shape 157"/>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16</a:t>
            </a:fld>
            <a:endParaRPr lang="en"/>
          </a:p>
        </p:txBody>
      </p:sp>
      <p:pic>
        <p:nvPicPr>
          <p:cNvPr id="158" name="Shape 158"/>
          <p:cNvPicPr preferRelativeResize="0"/>
          <p:nvPr/>
        </p:nvPicPr>
        <p:blipFill>
          <a:blip r:embed="rId3">
            <a:alphaModFix/>
          </a:blip>
          <a:stretch>
            <a:fillRect/>
          </a:stretch>
        </p:blipFill>
        <p:spPr>
          <a:xfrm>
            <a:off x="4732550" y="1676387"/>
            <a:ext cx="3824250" cy="2767674"/>
          </a:xfrm>
          <a:prstGeom prst="rect">
            <a:avLst/>
          </a:prstGeom>
          <a:noFill/>
          <a:ln>
            <a:noFill/>
          </a:ln>
        </p:spPr>
      </p:pic>
      <p:sp>
        <p:nvSpPr>
          <p:cNvPr id="159" name="Shape 159"/>
          <p:cNvSpPr txBox="1"/>
          <p:nvPr/>
        </p:nvSpPr>
        <p:spPr>
          <a:xfrm>
            <a:off x="6409800" y="4367850"/>
            <a:ext cx="2147099" cy="376200"/>
          </a:xfrm>
          <a:prstGeom prst="rect">
            <a:avLst/>
          </a:prstGeom>
          <a:noFill/>
          <a:ln>
            <a:noFill/>
          </a:ln>
        </p:spPr>
        <p:txBody>
          <a:bodyPr lIns="91425" tIns="91425" rIns="91425" bIns="91425" anchor="t" anchorCtr="0">
            <a:noAutofit/>
          </a:bodyPr>
          <a:lstStyle/>
          <a:p>
            <a:pPr lvl="0" rtl="0">
              <a:spcBef>
                <a:spcPts val="0"/>
              </a:spcBef>
              <a:buNone/>
            </a:pPr>
            <a:r>
              <a:rPr lang="en"/>
              <a:t>From Marelli et al., 2012</a:t>
            </a:r>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457200" y="122237"/>
            <a:ext cx="8229600" cy="1143000"/>
          </a:xfrm>
          <a:prstGeom prst="rect">
            <a:avLst/>
          </a:prstGeom>
        </p:spPr>
        <p:txBody>
          <a:bodyPr lIns="91425" tIns="91425" rIns="91425" bIns="91425" anchor="b" anchorCtr="0">
            <a:noAutofit/>
          </a:bodyPr>
          <a:lstStyle/>
          <a:p>
            <a:pPr>
              <a:spcBef>
                <a:spcPts val="0"/>
              </a:spcBef>
              <a:buNone/>
            </a:pPr>
            <a:r>
              <a:rPr lang="en">
                <a:solidFill>
                  <a:srgbClr val="000000"/>
                </a:solidFill>
              </a:rPr>
              <a:t>Matrigel</a:t>
            </a:r>
          </a:p>
        </p:txBody>
      </p:sp>
      <p:sp>
        <p:nvSpPr>
          <p:cNvPr id="165" name="Shape 165"/>
          <p:cNvSpPr txBox="1">
            <a:spLocks noGrp="1"/>
          </p:cNvSpPr>
          <p:nvPr>
            <p:ph type="body" idx="1"/>
          </p:nvPr>
        </p:nvSpPr>
        <p:spPr>
          <a:xfrm>
            <a:off x="457200" y="1365425"/>
            <a:ext cx="8229600" cy="2397900"/>
          </a:xfrm>
          <a:prstGeom prst="rect">
            <a:avLst/>
          </a:prstGeom>
        </p:spPr>
        <p:txBody>
          <a:bodyPr lIns="91425" tIns="91425" rIns="91425" bIns="91425" anchor="t" anchorCtr="0">
            <a:noAutofit/>
          </a:bodyPr>
          <a:lstStyle/>
          <a:p>
            <a:pPr marL="457200" lvl="0" indent="-228600" rtl="0">
              <a:lnSpc>
                <a:spcPct val="115000"/>
              </a:lnSpc>
              <a:spcBef>
                <a:spcPts val="0"/>
              </a:spcBef>
              <a:buSzPct val="100000"/>
            </a:pPr>
            <a:r>
              <a:rPr lang="en" sz="2400" dirty="0"/>
              <a:t>Mimics </a:t>
            </a:r>
            <a:r>
              <a:rPr lang="en" sz="2400" i="1" dirty="0"/>
              <a:t>in vivo</a:t>
            </a:r>
            <a:r>
              <a:rPr lang="en" sz="2400" dirty="0"/>
              <a:t> extracellular matrix</a:t>
            </a:r>
          </a:p>
          <a:p>
            <a:pPr marL="457200" lvl="0" indent="-228600" rtl="0">
              <a:lnSpc>
                <a:spcPct val="115000"/>
              </a:lnSpc>
              <a:spcBef>
                <a:spcPts val="0"/>
              </a:spcBef>
              <a:buSzPct val="100000"/>
            </a:pPr>
            <a:endParaRPr lang="en" sz="2400" dirty="0" smtClean="0"/>
          </a:p>
          <a:p>
            <a:pPr marL="457200" lvl="0" indent="-228600" rtl="0">
              <a:lnSpc>
                <a:spcPct val="115000"/>
              </a:lnSpc>
              <a:spcBef>
                <a:spcPts val="0"/>
              </a:spcBef>
              <a:buSzPct val="100000"/>
            </a:pPr>
            <a:r>
              <a:rPr lang="en" sz="2400" dirty="0" smtClean="0"/>
              <a:t>Basement </a:t>
            </a:r>
            <a:r>
              <a:rPr lang="en" sz="2400" dirty="0"/>
              <a:t>membrane protein mix </a:t>
            </a:r>
          </a:p>
          <a:p>
            <a:pPr marL="228600" lvl="0" rtl="0">
              <a:lnSpc>
                <a:spcPct val="115000"/>
              </a:lnSpc>
              <a:spcBef>
                <a:spcPts val="0"/>
              </a:spcBef>
              <a:buSzPct val="100000"/>
            </a:pPr>
            <a:endParaRPr lang="en" sz="2400" dirty="0" smtClean="0"/>
          </a:p>
          <a:p>
            <a:pPr marL="228600" lvl="0" rtl="0">
              <a:lnSpc>
                <a:spcPct val="115000"/>
              </a:lnSpc>
              <a:spcBef>
                <a:spcPts val="0"/>
              </a:spcBef>
              <a:buSzPct val="100000"/>
            </a:pPr>
            <a:r>
              <a:rPr lang="en" sz="2400" dirty="0" smtClean="0"/>
              <a:t>Has </a:t>
            </a:r>
            <a:r>
              <a:rPr lang="en" sz="2400" dirty="0"/>
              <a:t>been shown to have 1,851 proteins for biological processes, cellular localization, and molecular function (Hughes et al., 2010)</a:t>
            </a:r>
          </a:p>
        </p:txBody>
      </p:sp>
      <p:sp>
        <p:nvSpPr>
          <p:cNvPr id="166" name="Shape 166"/>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17</a:t>
            </a:fld>
            <a:endParaRPr lang="en"/>
          </a:p>
        </p:txBody>
      </p:sp>
      <p:pic>
        <p:nvPicPr>
          <p:cNvPr id="167" name="Shape 167"/>
          <p:cNvPicPr preferRelativeResize="0"/>
          <p:nvPr/>
        </p:nvPicPr>
        <p:blipFill>
          <a:blip r:embed="rId3">
            <a:alphaModFix/>
          </a:blip>
          <a:stretch>
            <a:fillRect/>
          </a:stretch>
        </p:blipFill>
        <p:spPr>
          <a:xfrm>
            <a:off x="4572000" y="4029075"/>
            <a:ext cx="3444752" cy="2328000"/>
          </a:xfrm>
          <a:prstGeom prst="rect">
            <a:avLst/>
          </a:prstGeom>
          <a:noFill/>
          <a:ln>
            <a:noFill/>
          </a:ln>
        </p:spPr>
      </p:pic>
      <p:sp>
        <p:nvSpPr>
          <p:cNvPr id="168" name="Shape 168"/>
          <p:cNvSpPr txBox="1"/>
          <p:nvPr/>
        </p:nvSpPr>
        <p:spPr>
          <a:xfrm>
            <a:off x="4931925" y="6357075"/>
            <a:ext cx="3754800" cy="376200"/>
          </a:xfrm>
          <a:prstGeom prst="rect">
            <a:avLst/>
          </a:prstGeom>
          <a:noFill/>
          <a:ln>
            <a:noFill/>
          </a:ln>
        </p:spPr>
        <p:txBody>
          <a:bodyPr lIns="91425" tIns="91425" rIns="91425" bIns="91425" anchor="t" anchorCtr="0">
            <a:noAutofit/>
          </a:bodyPr>
          <a:lstStyle/>
          <a:p>
            <a:pPr>
              <a:spcBef>
                <a:spcPts val="0"/>
              </a:spcBef>
              <a:buNone/>
            </a:pPr>
            <a:r>
              <a:rPr lang="en"/>
              <a:t>From Gelain et al., 2006</a:t>
            </a:r>
          </a:p>
        </p:txBody>
      </p:sp>
      <p:sp>
        <p:nvSpPr>
          <p:cNvPr id="169" name="Shape 169"/>
          <p:cNvSpPr txBox="1"/>
          <p:nvPr/>
        </p:nvSpPr>
        <p:spPr>
          <a:xfrm>
            <a:off x="407285" y="4721238"/>
            <a:ext cx="4105800" cy="2276400"/>
          </a:xfrm>
          <a:prstGeom prst="rect">
            <a:avLst/>
          </a:prstGeom>
          <a:noFill/>
          <a:ln>
            <a:noFill/>
          </a:ln>
        </p:spPr>
        <p:txBody>
          <a:bodyPr lIns="91425" tIns="91425" rIns="91425" bIns="91425" anchor="t" anchorCtr="0">
            <a:noAutofit/>
          </a:bodyPr>
          <a:lstStyle/>
          <a:p>
            <a:pPr marL="228600" lvl="0" rtl="0">
              <a:lnSpc>
                <a:spcPct val="115000"/>
              </a:lnSpc>
              <a:spcBef>
                <a:spcPts val="600"/>
              </a:spcBef>
              <a:buClr>
                <a:schemeClr val="dk1"/>
              </a:buClr>
              <a:buSzPct val="100000"/>
            </a:pPr>
            <a:r>
              <a:rPr lang="en" sz="2400" dirty="0">
                <a:solidFill>
                  <a:schemeClr val="dk1"/>
                </a:solidFill>
              </a:rPr>
              <a:t>Commonly used in tissue engineering applications</a:t>
            </a:r>
          </a:p>
        </p:txBody>
      </p:sp>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457200" y="122237"/>
            <a:ext cx="8229600" cy="1143000"/>
          </a:xfrm>
          <a:prstGeom prst="rect">
            <a:avLst/>
          </a:prstGeom>
          <a:noFill/>
          <a:ln>
            <a:noFill/>
          </a:ln>
        </p:spPr>
        <p:txBody>
          <a:bodyPr lIns="91425" tIns="91425" rIns="91425" bIns="91425" anchor="b" anchorCtr="0">
            <a:noAutofit/>
          </a:bodyPr>
          <a:lstStyle/>
          <a:p>
            <a:pPr marL="0" marR="0" lvl="0" indent="0" algn="l" rtl="0">
              <a:spcBef>
                <a:spcPts val="0"/>
              </a:spcBef>
              <a:buClr>
                <a:srgbClr val="0075A2"/>
              </a:buClr>
              <a:buSzPct val="25000"/>
              <a:buFont typeface="Questrial"/>
              <a:buNone/>
            </a:pPr>
            <a:r>
              <a:rPr lang="en" i="0" u="none" strike="noStrike" cap="none" baseline="0">
                <a:solidFill>
                  <a:srgbClr val="000000"/>
                </a:solidFill>
              </a:rPr>
              <a:t>Graft Testing</a:t>
            </a:r>
          </a:p>
        </p:txBody>
      </p:sp>
      <p:sp>
        <p:nvSpPr>
          <p:cNvPr id="175" name="Shape 175"/>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noAutofit/>
          </a:bodyPr>
          <a:lstStyle/>
          <a:p>
            <a:pPr marL="342900" marR="0" lvl="0" indent="-342900" algn="l" rtl="0">
              <a:lnSpc>
                <a:spcPct val="150000"/>
              </a:lnSpc>
              <a:spcBef>
                <a:spcPts val="0"/>
              </a:spcBef>
              <a:spcAft>
                <a:spcPts val="0"/>
              </a:spcAft>
              <a:buClr>
                <a:schemeClr val="accent1"/>
              </a:buClr>
              <a:buSzPct val="25000"/>
              <a:buFont typeface="Noto Symbol"/>
              <a:buNone/>
            </a:pPr>
            <a:r>
              <a:rPr lang="en" sz="2400" b="1" i="0" u="none" strike="noStrike" cap="none" baseline="0">
                <a:solidFill>
                  <a:srgbClr val="000000"/>
                </a:solidFill>
              </a:rPr>
              <a:t>Mechanical Testing</a:t>
            </a:r>
          </a:p>
          <a:p>
            <a:pPr marL="457200" marR="0" lvl="0" indent="-406400" algn="l" rtl="0">
              <a:lnSpc>
                <a:spcPct val="150000"/>
              </a:lnSpc>
              <a:spcBef>
                <a:spcPts val="0"/>
              </a:spcBef>
              <a:spcAft>
                <a:spcPts val="0"/>
              </a:spcAft>
              <a:buClr>
                <a:srgbClr val="000000"/>
              </a:buClr>
              <a:buSzPct val="100000"/>
              <a:buFont typeface="Arial"/>
              <a:buChar char="●"/>
            </a:pPr>
            <a:r>
              <a:rPr lang="en" sz="2400" b="0" i="0" u="none" strike="noStrike" cap="none" baseline="0">
                <a:solidFill>
                  <a:srgbClr val="000000"/>
                </a:solidFill>
              </a:rPr>
              <a:t>Burst Test</a:t>
            </a:r>
          </a:p>
          <a:p>
            <a:pPr marL="457200" marR="0" lvl="0" indent="-406400" algn="l" rtl="0">
              <a:lnSpc>
                <a:spcPct val="150000"/>
              </a:lnSpc>
              <a:spcBef>
                <a:spcPts val="0"/>
              </a:spcBef>
              <a:spcAft>
                <a:spcPts val="0"/>
              </a:spcAft>
              <a:buClr>
                <a:srgbClr val="000000"/>
              </a:buClr>
              <a:buSzPct val="100000"/>
              <a:buFont typeface="Arial"/>
              <a:buChar char="●"/>
            </a:pPr>
            <a:r>
              <a:rPr lang="en" sz="2400" b="0" i="0" u="none" strike="noStrike" cap="none" baseline="0">
                <a:solidFill>
                  <a:srgbClr val="000000"/>
                </a:solidFill>
              </a:rPr>
              <a:t>Tensile Test</a:t>
            </a:r>
          </a:p>
          <a:p>
            <a:pPr marL="457200" marR="0" lvl="0" indent="-406400" algn="l" rtl="0">
              <a:lnSpc>
                <a:spcPct val="150000"/>
              </a:lnSpc>
              <a:spcBef>
                <a:spcPts val="0"/>
              </a:spcBef>
              <a:spcAft>
                <a:spcPts val="0"/>
              </a:spcAft>
              <a:buClr>
                <a:srgbClr val="000000"/>
              </a:buClr>
              <a:buSzPct val="100000"/>
              <a:buFont typeface="Arial"/>
              <a:buChar char="●"/>
            </a:pPr>
            <a:r>
              <a:rPr lang="en" sz="2400">
                <a:solidFill>
                  <a:srgbClr val="000000"/>
                </a:solidFill>
              </a:rPr>
              <a:t>Suture Retention Test</a:t>
            </a:r>
          </a:p>
          <a:p>
            <a:pPr marL="342900" marR="0" lvl="0" indent="457200" algn="l" rtl="0">
              <a:lnSpc>
                <a:spcPct val="115000"/>
              </a:lnSpc>
              <a:spcBef>
                <a:spcPts val="0"/>
              </a:spcBef>
              <a:spcAft>
                <a:spcPts val="0"/>
              </a:spcAft>
              <a:buClr>
                <a:schemeClr val="accent1"/>
              </a:buClr>
              <a:buFont typeface="Noto Symbol"/>
              <a:buNone/>
            </a:pPr>
            <a:endParaRPr sz="2400" b="0" i="0" u="none" strike="noStrike" cap="none" baseline="0">
              <a:solidFill>
                <a:srgbClr val="000000"/>
              </a:solidFill>
            </a:endParaRPr>
          </a:p>
          <a:p>
            <a:pPr marL="457200" marR="0" lvl="0" indent="-254000" algn="l" rtl="0">
              <a:lnSpc>
                <a:spcPct val="115000"/>
              </a:lnSpc>
              <a:spcBef>
                <a:spcPts val="0"/>
              </a:spcBef>
              <a:spcAft>
                <a:spcPts val="0"/>
              </a:spcAft>
              <a:buClr>
                <a:schemeClr val="dk2"/>
              </a:buClr>
              <a:buFont typeface="Arial"/>
              <a:buNone/>
            </a:pPr>
            <a:endParaRPr sz="2400" b="0" i="0" u="none" strike="noStrike" cap="none" baseline="0">
              <a:solidFill>
                <a:srgbClr val="000000"/>
              </a:solidFill>
            </a:endParaRPr>
          </a:p>
        </p:txBody>
      </p:sp>
      <p:sp>
        <p:nvSpPr>
          <p:cNvPr id="176" name="Shape 176"/>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18</a:t>
            </a:fld>
            <a:endParaRPr lang="en"/>
          </a:p>
        </p:txBody>
      </p:sp>
      <p:pic>
        <p:nvPicPr>
          <p:cNvPr id="177" name="Shape 177"/>
          <p:cNvPicPr preferRelativeResize="0"/>
          <p:nvPr/>
        </p:nvPicPr>
        <p:blipFill rotWithShape="1">
          <a:blip r:embed="rId3">
            <a:alphaModFix/>
          </a:blip>
          <a:srcRect l="13497" r="5681"/>
          <a:stretch/>
        </p:blipFill>
        <p:spPr>
          <a:xfrm>
            <a:off x="4715900" y="3057850"/>
            <a:ext cx="3970905" cy="327527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457200" y="122237"/>
            <a:ext cx="8229600" cy="1143000"/>
          </a:xfrm>
          <a:prstGeom prst="rect">
            <a:avLst/>
          </a:prstGeom>
        </p:spPr>
        <p:txBody>
          <a:bodyPr lIns="91425" tIns="91425" rIns="91425" bIns="91425" anchor="b" anchorCtr="0">
            <a:noAutofit/>
          </a:bodyPr>
          <a:lstStyle/>
          <a:p>
            <a:pPr>
              <a:spcBef>
                <a:spcPts val="0"/>
              </a:spcBef>
              <a:buNone/>
            </a:pPr>
            <a:r>
              <a:rPr lang="en">
                <a:solidFill>
                  <a:srgbClr val="000000"/>
                </a:solidFill>
              </a:rPr>
              <a:t>Graft Testing</a:t>
            </a:r>
          </a:p>
        </p:txBody>
      </p:sp>
      <p:sp>
        <p:nvSpPr>
          <p:cNvPr id="183" name="Shape 183"/>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lnSpc>
                <a:spcPct val="150000"/>
              </a:lnSpc>
              <a:spcBef>
                <a:spcPts val="0"/>
              </a:spcBef>
              <a:buClr>
                <a:schemeClr val="accent1"/>
              </a:buClr>
              <a:buSzPct val="25000"/>
              <a:buFont typeface="Noto Symbol"/>
              <a:buNone/>
            </a:pPr>
            <a:r>
              <a:rPr lang="en" sz="2400" b="1" dirty="0">
                <a:solidFill>
                  <a:srgbClr val="000000"/>
                </a:solidFill>
              </a:rPr>
              <a:t>Biological Testing</a:t>
            </a:r>
          </a:p>
          <a:p>
            <a:pPr marL="457200" lvl="0" indent="-406400" rtl="0">
              <a:lnSpc>
                <a:spcPct val="150000"/>
              </a:lnSpc>
              <a:spcBef>
                <a:spcPts val="0"/>
              </a:spcBef>
              <a:buClr>
                <a:srgbClr val="000000"/>
              </a:buClr>
              <a:buSzPct val="100000"/>
              <a:buChar char="●"/>
            </a:pPr>
            <a:r>
              <a:rPr lang="en" sz="2400" dirty="0">
                <a:solidFill>
                  <a:srgbClr val="000000"/>
                </a:solidFill>
              </a:rPr>
              <a:t>Live/Dead Stain</a:t>
            </a:r>
          </a:p>
          <a:p>
            <a:pPr marL="457200" lvl="0" indent="-406400" rtl="0">
              <a:lnSpc>
                <a:spcPct val="150000"/>
              </a:lnSpc>
              <a:spcBef>
                <a:spcPts val="0"/>
              </a:spcBef>
              <a:buClr>
                <a:srgbClr val="000000"/>
              </a:buClr>
              <a:buSzPct val="100000"/>
              <a:buChar char="●"/>
            </a:pPr>
            <a:r>
              <a:rPr lang="en" sz="2400" dirty="0" smtClean="0">
                <a:solidFill>
                  <a:srgbClr val="000000"/>
                </a:solidFill>
              </a:rPr>
              <a:t>MTT </a:t>
            </a:r>
            <a:r>
              <a:rPr lang="en" sz="2400" dirty="0">
                <a:solidFill>
                  <a:srgbClr val="000000"/>
                </a:solidFill>
              </a:rPr>
              <a:t>Assay</a:t>
            </a:r>
          </a:p>
          <a:p>
            <a:pPr marL="457200" lvl="0" indent="-406400" rtl="0">
              <a:lnSpc>
                <a:spcPct val="150000"/>
              </a:lnSpc>
              <a:spcBef>
                <a:spcPts val="0"/>
              </a:spcBef>
              <a:buClr>
                <a:srgbClr val="000000"/>
              </a:buClr>
              <a:buSzPct val="100000"/>
              <a:buChar char="●"/>
            </a:pPr>
            <a:r>
              <a:rPr lang="en" sz="2400" dirty="0">
                <a:solidFill>
                  <a:srgbClr val="000000"/>
                </a:solidFill>
              </a:rPr>
              <a:t>Degradation Properties</a:t>
            </a:r>
          </a:p>
          <a:p>
            <a:pPr marL="342900" lvl="0" indent="457200" rtl="0">
              <a:lnSpc>
                <a:spcPct val="115000"/>
              </a:lnSpc>
              <a:spcBef>
                <a:spcPts val="0"/>
              </a:spcBef>
              <a:buClr>
                <a:schemeClr val="accent1"/>
              </a:buClr>
              <a:buFont typeface="Noto Symbol"/>
              <a:buNone/>
            </a:pPr>
            <a:endParaRPr sz="2400" dirty="0">
              <a:solidFill>
                <a:srgbClr val="3F3F3F"/>
              </a:solidFill>
            </a:endParaRPr>
          </a:p>
          <a:p>
            <a:pPr marL="457200" lvl="0" indent="-254000" rtl="0">
              <a:lnSpc>
                <a:spcPct val="115000"/>
              </a:lnSpc>
              <a:spcBef>
                <a:spcPts val="0"/>
              </a:spcBef>
              <a:buClr>
                <a:schemeClr val="dk2"/>
              </a:buClr>
              <a:buFont typeface="Arial"/>
              <a:buNone/>
            </a:pPr>
            <a:endParaRPr sz="2400" dirty="0">
              <a:solidFill>
                <a:srgbClr val="3F3F3F"/>
              </a:solidFill>
            </a:endParaRPr>
          </a:p>
          <a:p>
            <a:pPr lvl="0">
              <a:spcBef>
                <a:spcPts val="0"/>
              </a:spcBef>
              <a:buNone/>
            </a:pPr>
            <a:endParaRPr b="1" dirty="0"/>
          </a:p>
        </p:txBody>
      </p:sp>
      <p:sp>
        <p:nvSpPr>
          <p:cNvPr id="184" name="Shape 184"/>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19</a:t>
            </a:fld>
            <a:endParaRPr lang="en"/>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457200" y="122237"/>
            <a:ext cx="8229600" cy="1143000"/>
          </a:xfrm>
          <a:prstGeom prst="rect">
            <a:avLst/>
          </a:prstGeom>
          <a:noFill/>
          <a:ln>
            <a:noFill/>
          </a:ln>
        </p:spPr>
        <p:txBody>
          <a:bodyPr lIns="91425" tIns="91425" rIns="91425" bIns="91425" anchor="b" anchorCtr="0">
            <a:noAutofit/>
          </a:bodyPr>
          <a:lstStyle/>
          <a:p>
            <a:pPr marL="0" marR="0" lvl="0" indent="0" algn="l" rtl="0">
              <a:spcBef>
                <a:spcPts val="0"/>
              </a:spcBef>
              <a:buClr>
                <a:srgbClr val="0075A2"/>
              </a:buClr>
              <a:buSzPct val="25000"/>
              <a:buFont typeface="Questrial"/>
              <a:buNone/>
            </a:pPr>
            <a:r>
              <a:rPr lang="en">
                <a:solidFill>
                  <a:srgbClr val="000000"/>
                </a:solidFill>
              </a:rPr>
              <a:t>Outline</a:t>
            </a:r>
          </a:p>
        </p:txBody>
      </p:sp>
      <p:sp>
        <p:nvSpPr>
          <p:cNvPr id="53" name="Shape 53"/>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noAutofit/>
          </a:bodyPr>
          <a:lstStyle/>
          <a:p>
            <a:pPr marL="342900" marR="0" lvl="0" indent="-342900" algn="l" rtl="0">
              <a:lnSpc>
                <a:spcPct val="150000"/>
              </a:lnSpc>
              <a:spcBef>
                <a:spcPts val="0"/>
              </a:spcBef>
              <a:spcAft>
                <a:spcPts val="0"/>
              </a:spcAft>
              <a:buClr>
                <a:schemeClr val="accent1"/>
              </a:buClr>
              <a:buSzPct val="25000"/>
              <a:buFont typeface="Noto Symbol"/>
              <a:buNone/>
            </a:pPr>
            <a:r>
              <a:rPr lang="en" sz="3600" dirty="0">
                <a:solidFill>
                  <a:srgbClr val="000000"/>
                </a:solidFill>
              </a:rPr>
              <a:t>Research Problem</a:t>
            </a:r>
          </a:p>
          <a:p>
            <a:pPr marL="342900" marR="0" lvl="0" indent="-342900" algn="l" rtl="0">
              <a:lnSpc>
                <a:spcPct val="150000"/>
              </a:lnSpc>
              <a:spcBef>
                <a:spcPts val="0"/>
              </a:spcBef>
              <a:spcAft>
                <a:spcPts val="0"/>
              </a:spcAft>
              <a:buClr>
                <a:schemeClr val="accent1"/>
              </a:buClr>
              <a:buSzPct val="25000"/>
              <a:buFont typeface="Noto Symbol"/>
              <a:buNone/>
            </a:pPr>
            <a:r>
              <a:rPr lang="en" sz="3600" dirty="0">
                <a:solidFill>
                  <a:srgbClr val="000000"/>
                </a:solidFill>
              </a:rPr>
              <a:t>Methodology</a:t>
            </a:r>
          </a:p>
          <a:p>
            <a:pPr marL="342900" marR="0" lvl="0" indent="-342900" algn="l" rtl="0">
              <a:lnSpc>
                <a:spcPct val="150000"/>
              </a:lnSpc>
              <a:spcBef>
                <a:spcPts val="0"/>
              </a:spcBef>
              <a:spcAft>
                <a:spcPts val="0"/>
              </a:spcAft>
              <a:buClr>
                <a:schemeClr val="accent1"/>
              </a:buClr>
              <a:buSzPct val="25000"/>
              <a:buFont typeface="Noto Symbol"/>
              <a:buNone/>
            </a:pPr>
            <a:r>
              <a:rPr lang="en" sz="3600" dirty="0">
                <a:solidFill>
                  <a:srgbClr val="000000"/>
                </a:solidFill>
              </a:rPr>
              <a:t>Preliminary </a:t>
            </a:r>
            <a:r>
              <a:rPr lang="en" sz="3600" dirty="0" smtClean="0">
                <a:solidFill>
                  <a:srgbClr val="000000"/>
                </a:solidFill>
              </a:rPr>
              <a:t>Results</a:t>
            </a:r>
          </a:p>
          <a:p>
            <a:pPr marL="342900" marR="0" lvl="0" indent="-342900" algn="l" rtl="0">
              <a:lnSpc>
                <a:spcPct val="150000"/>
              </a:lnSpc>
              <a:spcBef>
                <a:spcPts val="0"/>
              </a:spcBef>
              <a:spcAft>
                <a:spcPts val="0"/>
              </a:spcAft>
              <a:buClr>
                <a:schemeClr val="accent1"/>
              </a:buClr>
              <a:buSzPct val="25000"/>
              <a:buFont typeface="Noto Symbol"/>
              <a:buNone/>
            </a:pPr>
            <a:r>
              <a:rPr lang="en" sz="3600" dirty="0" smtClean="0"/>
              <a:t>Goals </a:t>
            </a:r>
            <a:r>
              <a:rPr lang="en" sz="3600" dirty="0"/>
              <a:t>of Research</a:t>
            </a:r>
          </a:p>
          <a:p>
            <a:pPr marL="342900" marR="0" lvl="0" indent="-342900" algn="l" rtl="0">
              <a:lnSpc>
                <a:spcPct val="150000"/>
              </a:lnSpc>
              <a:spcBef>
                <a:spcPts val="0"/>
              </a:spcBef>
              <a:spcAft>
                <a:spcPts val="0"/>
              </a:spcAft>
              <a:buClr>
                <a:schemeClr val="accent1"/>
              </a:buClr>
              <a:buSzPct val="25000"/>
              <a:buFont typeface="Noto Symbol"/>
              <a:buNone/>
            </a:pPr>
            <a:r>
              <a:rPr lang="en" sz="3600" dirty="0">
                <a:solidFill>
                  <a:srgbClr val="000000"/>
                </a:solidFill>
              </a:rPr>
              <a:t>Challenges</a:t>
            </a:r>
          </a:p>
          <a:p>
            <a:pPr marL="342900" marR="0" lvl="0" indent="-342900" algn="l" rtl="0">
              <a:spcBef>
                <a:spcPts val="0"/>
              </a:spcBef>
              <a:spcAft>
                <a:spcPts val="0"/>
              </a:spcAft>
              <a:buClr>
                <a:schemeClr val="accent1"/>
              </a:buClr>
              <a:buSzPct val="25000"/>
              <a:buFont typeface="Noto Symbol"/>
              <a:buNone/>
            </a:pPr>
            <a:r>
              <a:rPr lang="en" sz="3600" dirty="0">
                <a:solidFill>
                  <a:srgbClr val="000000"/>
                </a:solidFill>
              </a:rPr>
              <a:t>Advice for Freshmen</a:t>
            </a:r>
          </a:p>
          <a:p>
            <a:pPr marL="342900" marR="0" lvl="0" indent="-342900" algn="l" rtl="0">
              <a:spcBef>
                <a:spcPts val="0"/>
              </a:spcBef>
              <a:spcAft>
                <a:spcPts val="0"/>
              </a:spcAft>
              <a:buClr>
                <a:schemeClr val="accent1"/>
              </a:buClr>
              <a:buFont typeface="Noto Symbol"/>
              <a:buNone/>
            </a:pPr>
            <a:endParaRPr sz="1800" b="0" i="0" u="none" strike="noStrike" cap="none" baseline="0" dirty="0">
              <a:solidFill>
                <a:srgbClr val="3F3F3F"/>
              </a:solidFill>
              <a:latin typeface="Questrial"/>
              <a:ea typeface="Questrial"/>
              <a:cs typeface="Questrial"/>
              <a:sym typeface="Questrial"/>
            </a:endParaRPr>
          </a:p>
        </p:txBody>
      </p:sp>
      <p:sp>
        <p:nvSpPr>
          <p:cNvPr id="54" name="Shape 54"/>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2</a:t>
            </a:fld>
            <a:endParaRPr lang="en"/>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solidFill>
                  <a:srgbClr val="000000"/>
                </a:solidFill>
              </a:rPr>
              <a:t>Current Progress</a:t>
            </a:r>
            <a:endParaRPr lang="en-US" dirty="0"/>
          </a:p>
        </p:txBody>
      </p:sp>
      <p:sp>
        <p:nvSpPr>
          <p:cNvPr id="3" name="Text Placeholder 2"/>
          <p:cNvSpPr>
            <a:spLocks noGrp="1"/>
          </p:cNvSpPr>
          <p:nvPr>
            <p:ph type="body" idx="1"/>
          </p:nvPr>
        </p:nvSpPr>
        <p:spPr/>
        <p:txBody>
          <a:bodyPr/>
          <a:lstStyle/>
          <a:p>
            <a:pPr marL="228600" lvl="0">
              <a:spcAft>
                <a:spcPts val="1800"/>
              </a:spcAft>
            </a:pPr>
            <a:r>
              <a:rPr lang="en" dirty="0"/>
              <a:t>Silk preparation </a:t>
            </a:r>
          </a:p>
          <a:p>
            <a:pPr marL="228600" lvl="0">
              <a:spcAft>
                <a:spcPts val="1800"/>
              </a:spcAft>
            </a:pPr>
            <a:r>
              <a:rPr lang="en" dirty="0"/>
              <a:t>Tubular structure</a:t>
            </a:r>
          </a:p>
          <a:p>
            <a:pPr marL="228600" lvl="0">
              <a:spcAft>
                <a:spcPts val="1800"/>
              </a:spcAft>
            </a:pPr>
            <a:r>
              <a:rPr lang="en" dirty="0"/>
              <a:t>Electrospinning mandrel</a:t>
            </a:r>
          </a:p>
          <a:p>
            <a:pPr marL="228600" lvl="0">
              <a:spcAft>
                <a:spcPts val="1800"/>
              </a:spcAft>
            </a:pPr>
            <a:r>
              <a:rPr lang="en" dirty="0" smtClean="0"/>
              <a:t>Electrospinning technique</a:t>
            </a:r>
          </a:p>
          <a:p>
            <a:pPr marL="228600">
              <a:spcAft>
                <a:spcPts val="1800"/>
              </a:spcAft>
            </a:pPr>
            <a:r>
              <a:rPr lang="en" dirty="0"/>
              <a:t>Tensile </a:t>
            </a:r>
            <a:r>
              <a:rPr lang="en" dirty="0" smtClean="0"/>
              <a:t>testing </a:t>
            </a:r>
            <a:r>
              <a:rPr lang="en" dirty="0"/>
              <a:t>technique </a:t>
            </a:r>
          </a:p>
          <a:p>
            <a:pPr marL="228600">
              <a:spcAft>
                <a:spcPts val="1800"/>
              </a:spcAft>
            </a:pPr>
            <a:r>
              <a:rPr lang="en" dirty="0"/>
              <a:t>Burst pressure testing </a:t>
            </a:r>
            <a:r>
              <a:rPr lang="en" dirty="0" smtClean="0"/>
              <a:t>technique </a:t>
            </a:r>
          </a:p>
          <a:p>
            <a:pPr marL="228600" lvl="0">
              <a:spcAft>
                <a:spcPts val="1800"/>
              </a:spcAft>
            </a:pPr>
            <a:r>
              <a:rPr lang="en" dirty="0" smtClean="0"/>
              <a:t> </a:t>
            </a:r>
          </a:p>
          <a:p>
            <a:endParaRPr lang="en-US" dirty="0"/>
          </a:p>
        </p:txBody>
      </p:sp>
      <p:sp>
        <p:nvSpPr>
          <p:cNvPr id="4" name="Slide Number Placeholder 3"/>
          <p:cNvSpPr>
            <a:spLocks noGrp="1"/>
          </p:cNvSpPr>
          <p:nvPr>
            <p:ph type="sldNum" idx="12"/>
          </p:nvPr>
        </p:nvSpPr>
        <p:spPr/>
        <p:txBody>
          <a:bodyPr/>
          <a:lstStyle/>
          <a:p>
            <a:pPr>
              <a:spcBef>
                <a:spcPts val="0"/>
              </a:spcBef>
              <a:buNone/>
            </a:pPr>
            <a:fld id="{00000000-1234-1234-1234-123412341234}" type="slidenum">
              <a:rPr lang="en" smtClean="0"/>
              <a:t>20</a:t>
            </a:fld>
            <a:endParaRPr lang="en"/>
          </a:p>
        </p:txBody>
      </p:sp>
    </p:spTree>
    <p:extLst>
      <p:ext uri="{BB962C8B-B14F-4D97-AF65-F5344CB8AC3E}">
        <p14:creationId xmlns:p14="http://schemas.microsoft.com/office/powerpoint/2010/main" val="1528054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457200" y="122237"/>
            <a:ext cx="8229600" cy="1143000"/>
          </a:xfrm>
          <a:prstGeom prst="rect">
            <a:avLst/>
          </a:prstGeom>
          <a:ln>
            <a:noFill/>
          </a:ln>
        </p:spPr>
        <p:txBody>
          <a:bodyPr lIns="91425" tIns="91425" rIns="91425" bIns="91425" anchor="b" anchorCtr="0">
            <a:noAutofit/>
          </a:bodyPr>
          <a:lstStyle/>
          <a:p>
            <a:pPr>
              <a:spcBef>
                <a:spcPts val="0"/>
              </a:spcBef>
              <a:buNone/>
            </a:pPr>
            <a:r>
              <a:rPr lang="en">
                <a:solidFill>
                  <a:srgbClr val="000000"/>
                </a:solidFill>
              </a:rPr>
              <a:t>Silk Fibroin Sample Data</a:t>
            </a:r>
          </a:p>
        </p:txBody>
      </p:sp>
      <p:sp>
        <p:nvSpPr>
          <p:cNvPr id="198" name="Shape 198"/>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21</a:t>
            </a:fld>
            <a:endParaRPr lang="en"/>
          </a:p>
        </p:txBody>
      </p:sp>
      <p:pic>
        <p:nvPicPr>
          <p:cNvPr id="199" name="Shape 199"/>
          <p:cNvPicPr preferRelativeResize="0"/>
          <p:nvPr/>
        </p:nvPicPr>
        <p:blipFill rotWithShape="1">
          <a:blip r:embed="rId3">
            <a:alphaModFix/>
          </a:blip>
          <a:srcRect l="1272" t="13061" r="1583" b="2939"/>
          <a:stretch/>
        </p:blipFill>
        <p:spPr>
          <a:xfrm>
            <a:off x="561875" y="1494825"/>
            <a:ext cx="7994925" cy="431084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457200" y="122237"/>
            <a:ext cx="8229600" cy="1143000"/>
          </a:xfrm>
          <a:prstGeom prst="rect">
            <a:avLst/>
          </a:prstGeom>
          <a:ln>
            <a:noFill/>
          </a:ln>
        </p:spPr>
        <p:txBody>
          <a:bodyPr lIns="91425" tIns="91425" rIns="91425" bIns="91425" anchor="b" anchorCtr="0">
            <a:noAutofit/>
          </a:bodyPr>
          <a:lstStyle/>
          <a:p>
            <a:pPr lvl="0" rtl="0">
              <a:spcBef>
                <a:spcPts val="0"/>
              </a:spcBef>
              <a:buNone/>
            </a:pPr>
            <a:r>
              <a:rPr lang="en">
                <a:solidFill>
                  <a:srgbClr val="000000"/>
                </a:solidFill>
              </a:rPr>
              <a:t>Preliminary Mechanical Data</a:t>
            </a:r>
          </a:p>
        </p:txBody>
      </p:sp>
      <p:sp>
        <p:nvSpPr>
          <p:cNvPr id="205" name="Shape 205"/>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22</a:t>
            </a:fld>
            <a:endParaRPr lang="en"/>
          </a:p>
        </p:txBody>
      </p:sp>
      <p:pic>
        <p:nvPicPr>
          <p:cNvPr id="206" name="Shape 206"/>
          <p:cNvPicPr preferRelativeResize="0"/>
          <p:nvPr/>
        </p:nvPicPr>
        <p:blipFill>
          <a:blip r:embed="rId3">
            <a:alphaModFix/>
          </a:blip>
          <a:stretch>
            <a:fillRect/>
          </a:stretch>
        </p:blipFill>
        <p:spPr>
          <a:xfrm>
            <a:off x="1138987" y="1429875"/>
            <a:ext cx="6866020" cy="49872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457200" y="122237"/>
            <a:ext cx="8229600" cy="1143000"/>
          </a:xfrm>
          <a:prstGeom prst="rect">
            <a:avLst/>
          </a:prstGeom>
          <a:noFill/>
        </p:spPr>
        <p:txBody>
          <a:bodyPr lIns="91425" tIns="91425" rIns="91425" bIns="91425" anchor="b" anchorCtr="0">
            <a:noAutofit/>
          </a:bodyPr>
          <a:lstStyle/>
          <a:p>
            <a:pPr>
              <a:spcBef>
                <a:spcPts val="0"/>
              </a:spcBef>
              <a:buNone/>
            </a:pPr>
            <a:r>
              <a:rPr lang="en">
                <a:solidFill>
                  <a:srgbClr val="000000"/>
                </a:solidFill>
              </a:rPr>
              <a:t>Goals: Moving Forward</a:t>
            </a:r>
          </a:p>
        </p:txBody>
      </p:sp>
      <p:sp>
        <p:nvSpPr>
          <p:cNvPr id="212" name="Shape 21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spcAft>
                <a:spcPts val="1800"/>
              </a:spcAft>
            </a:pPr>
            <a:r>
              <a:rPr lang="en" i="1" dirty="0"/>
              <a:t>In vitro </a:t>
            </a:r>
            <a:r>
              <a:rPr lang="en" dirty="0"/>
              <a:t>testing with and without Matrigel</a:t>
            </a:r>
          </a:p>
          <a:p>
            <a:pPr marL="457200" lvl="0" indent="-228600" rtl="0">
              <a:spcBef>
                <a:spcPts val="0"/>
              </a:spcBef>
              <a:spcAft>
                <a:spcPts val="1800"/>
              </a:spcAft>
            </a:pPr>
            <a:r>
              <a:rPr lang="en" dirty="0"/>
              <a:t>Electrospinning on mandrel</a:t>
            </a:r>
          </a:p>
          <a:p>
            <a:pPr marL="457200" lvl="0" indent="-228600" rtl="0">
              <a:spcBef>
                <a:spcPts val="0"/>
              </a:spcBef>
              <a:spcAft>
                <a:spcPts val="600"/>
              </a:spcAft>
            </a:pPr>
            <a:r>
              <a:rPr lang="en" dirty="0"/>
              <a:t>Perfect the control graft mechanically</a:t>
            </a:r>
          </a:p>
          <a:p>
            <a:pPr marL="914400" lvl="1" indent="-228600" rtl="0">
              <a:spcBef>
                <a:spcPts val="0"/>
              </a:spcBef>
              <a:spcAft>
                <a:spcPts val="1800"/>
              </a:spcAft>
            </a:pPr>
            <a:r>
              <a:rPr lang="en" dirty="0"/>
              <a:t>Suture rip and burst pressure tests</a:t>
            </a:r>
          </a:p>
          <a:p>
            <a:pPr marL="457200" lvl="0" indent="-228600" rtl="0">
              <a:spcBef>
                <a:spcPts val="0"/>
              </a:spcBef>
              <a:spcAft>
                <a:spcPts val="1800"/>
              </a:spcAft>
            </a:pPr>
            <a:r>
              <a:rPr lang="en" dirty="0"/>
              <a:t>Test other growth factors and coatings</a:t>
            </a:r>
          </a:p>
          <a:p>
            <a:pPr marL="457200" lvl="0" indent="-228600">
              <a:spcBef>
                <a:spcPts val="0"/>
              </a:spcBef>
              <a:spcAft>
                <a:spcPts val="1800"/>
              </a:spcAft>
            </a:pPr>
            <a:r>
              <a:rPr lang="en" dirty="0"/>
              <a:t>Team shirts</a:t>
            </a:r>
          </a:p>
        </p:txBody>
      </p:sp>
      <p:sp>
        <p:nvSpPr>
          <p:cNvPr id="213" name="Shape 213"/>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23</a:t>
            </a:fld>
            <a:endParaRPr lang="en"/>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457200" y="122237"/>
            <a:ext cx="8229600" cy="1143000"/>
          </a:xfrm>
          <a:prstGeom prst="rect">
            <a:avLst/>
          </a:prstGeom>
        </p:spPr>
        <p:txBody>
          <a:bodyPr lIns="91425" tIns="91425" rIns="91425" bIns="91425" anchor="b" anchorCtr="0">
            <a:noAutofit/>
          </a:bodyPr>
          <a:lstStyle/>
          <a:p>
            <a:pPr>
              <a:spcBef>
                <a:spcPts val="0"/>
              </a:spcBef>
              <a:buNone/>
            </a:pPr>
            <a:r>
              <a:rPr lang="en">
                <a:solidFill>
                  <a:srgbClr val="000000"/>
                </a:solidFill>
              </a:rPr>
              <a:t>Challenges</a:t>
            </a:r>
          </a:p>
        </p:txBody>
      </p:sp>
      <p:sp>
        <p:nvSpPr>
          <p:cNvPr id="219" name="Shape 219"/>
          <p:cNvSpPr txBox="1">
            <a:spLocks noGrp="1"/>
          </p:cNvSpPr>
          <p:nvPr>
            <p:ph type="body" idx="1"/>
          </p:nvPr>
        </p:nvSpPr>
        <p:spPr>
          <a:xfrm>
            <a:off x="457200" y="1404025"/>
            <a:ext cx="8229600" cy="5163900"/>
          </a:xfrm>
          <a:prstGeom prst="rect">
            <a:avLst/>
          </a:prstGeom>
        </p:spPr>
        <p:txBody>
          <a:bodyPr lIns="91425" tIns="91425" rIns="91425" bIns="91425" anchor="t" anchorCtr="0">
            <a:noAutofit/>
          </a:bodyPr>
          <a:lstStyle/>
          <a:p>
            <a:pPr marL="457200" lvl="0" indent="-228600" rtl="0">
              <a:lnSpc>
                <a:spcPct val="200000"/>
              </a:lnSpc>
              <a:spcBef>
                <a:spcPts val="0"/>
              </a:spcBef>
              <a:buSzPct val="100000"/>
            </a:pPr>
            <a:r>
              <a:rPr lang="en" sz="2800"/>
              <a:t>Coordinating meetings and lab work </a:t>
            </a:r>
          </a:p>
          <a:p>
            <a:pPr marL="457200" lvl="0" indent="-228600" rtl="0">
              <a:lnSpc>
                <a:spcPct val="200000"/>
              </a:lnSpc>
              <a:spcBef>
                <a:spcPts val="0"/>
              </a:spcBef>
              <a:buSzPct val="100000"/>
            </a:pPr>
            <a:r>
              <a:rPr lang="en" sz="2800"/>
              <a:t>Meeting balance</a:t>
            </a:r>
          </a:p>
          <a:p>
            <a:pPr marL="457200" lvl="0" indent="-228600" rtl="0">
              <a:lnSpc>
                <a:spcPct val="200000"/>
              </a:lnSpc>
              <a:spcBef>
                <a:spcPts val="0"/>
              </a:spcBef>
              <a:buSzPct val="100000"/>
            </a:pPr>
            <a:r>
              <a:rPr lang="en" sz="2800"/>
              <a:t>Subteams</a:t>
            </a:r>
          </a:p>
          <a:p>
            <a:pPr marL="457200" lvl="0" indent="-228600" rtl="0">
              <a:lnSpc>
                <a:spcPct val="200000"/>
              </a:lnSpc>
              <a:spcBef>
                <a:spcPts val="0"/>
              </a:spcBef>
              <a:buSzPct val="100000"/>
            </a:pPr>
            <a:r>
              <a:rPr lang="en" sz="2800"/>
              <a:t>Accountability</a:t>
            </a:r>
          </a:p>
          <a:p>
            <a:pPr lvl="0">
              <a:spcBef>
                <a:spcPts val="0"/>
              </a:spcBef>
              <a:buNone/>
            </a:pPr>
            <a:endParaRPr sz="2800"/>
          </a:p>
        </p:txBody>
      </p:sp>
      <p:sp>
        <p:nvSpPr>
          <p:cNvPr id="220" name="Shape 220"/>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24</a:t>
            </a:fld>
            <a:endParaRPr lang="en"/>
          </a:p>
        </p:txBody>
      </p:sp>
      <p:pic>
        <p:nvPicPr>
          <p:cNvPr id="221" name="Shape 221"/>
          <p:cNvPicPr preferRelativeResize="0"/>
          <p:nvPr/>
        </p:nvPicPr>
        <p:blipFill rotWithShape="1">
          <a:blip r:embed="rId3">
            <a:alphaModFix/>
          </a:blip>
          <a:srcRect t="14639"/>
          <a:stretch/>
        </p:blipFill>
        <p:spPr>
          <a:xfrm>
            <a:off x="4323325" y="3774400"/>
            <a:ext cx="4363475" cy="2793525"/>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457200" y="122237"/>
            <a:ext cx="8229600" cy="1143000"/>
          </a:xfrm>
          <a:prstGeom prst="rect">
            <a:avLst/>
          </a:prstGeom>
        </p:spPr>
        <p:txBody>
          <a:bodyPr lIns="91425" tIns="91425" rIns="91425" bIns="91425" anchor="b" anchorCtr="0">
            <a:noAutofit/>
          </a:bodyPr>
          <a:lstStyle/>
          <a:p>
            <a:pPr>
              <a:spcBef>
                <a:spcPts val="0"/>
              </a:spcBef>
              <a:buNone/>
            </a:pPr>
            <a:r>
              <a:rPr lang="en">
                <a:solidFill>
                  <a:srgbClr val="000000"/>
                </a:solidFill>
              </a:rPr>
              <a:t>Advice for Future Teams</a:t>
            </a:r>
          </a:p>
        </p:txBody>
      </p:sp>
      <p:sp>
        <p:nvSpPr>
          <p:cNvPr id="227" name="Shape 227"/>
          <p:cNvSpPr txBox="1">
            <a:spLocks noGrp="1"/>
          </p:cNvSpPr>
          <p:nvPr>
            <p:ph type="body" idx="1"/>
          </p:nvPr>
        </p:nvSpPr>
        <p:spPr>
          <a:xfrm>
            <a:off x="457200" y="1510656"/>
            <a:ext cx="8099699" cy="5016299"/>
          </a:xfrm>
          <a:prstGeom prst="rect">
            <a:avLst/>
          </a:prstGeom>
        </p:spPr>
        <p:txBody>
          <a:bodyPr lIns="91425" tIns="91425" rIns="91425" bIns="91425" anchor="t" anchorCtr="0">
            <a:noAutofit/>
          </a:bodyPr>
          <a:lstStyle/>
          <a:p>
            <a:pPr marL="228600" lvl="0" rtl="0">
              <a:lnSpc>
                <a:spcPct val="200000"/>
              </a:lnSpc>
              <a:spcBef>
                <a:spcPts val="0"/>
              </a:spcBef>
            </a:pPr>
            <a:r>
              <a:rPr lang="en" dirty="0"/>
              <a:t>Communication is key</a:t>
            </a:r>
          </a:p>
          <a:p>
            <a:pPr marL="228600" lvl="0" rtl="0">
              <a:lnSpc>
                <a:spcPct val="200000"/>
              </a:lnSpc>
              <a:spcBef>
                <a:spcPts val="0"/>
              </a:spcBef>
            </a:pPr>
            <a:r>
              <a:rPr lang="en" dirty="0"/>
              <a:t>Stay up to date</a:t>
            </a:r>
          </a:p>
          <a:p>
            <a:pPr marL="228600" lvl="0" rtl="0">
              <a:lnSpc>
                <a:spcPct val="200000"/>
              </a:lnSpc>
              <a:spcBef>
                <a:spcPts val="0"/>
              </a:spcBef>
            </a:pPr>
            <a:r>
              <a:rPr lang="en" dirty="0"/>
              <a:t>Enjoy the </a:t>
            </a:r>
            <a:r>
              <a:rPr lang="en" dirty="0" smtClean="0"/>
              <a:t>process</a:t>
            </a:r>
            <a:endParaRPr lang="en" dirty="0"/>
          </a:p>
        </p:txBody>
      </p:sp>
      <p:sp>
        <p:nvSpPr>
          <p:cNvPr id="228" name="Shape 228"/>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25</a:t>
            </a:fld>
            <a:endParaRPr lang="en"/>
          </a:p>
        </p:txBody>
      </p:sp>
      <p:pic>
        <p:nvPicPr>
          <p:cNvPr id="229" name="Shape 229"/>
          <p:cNvPicPr preferRelativeResize="0"/>
          <p:nvPr/>
        </p:nvPicPr>
        <p:blipFill>
          <a:blip r:embed="rId3">
            <a:alphaModFix/>
          </a:blip>
          <a:stretch>
            <a:fillRect/>
          </a:stretch>
        </p:blipFill>
        <p:spPr>
          <a:xfrm>
            <a:off x="4421193" y="3839088"/>
            <a:ext cx="4135598" cy="2756395"/>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457200" y="122237"/>
            <a:ext cx="8229600" cy="1143000"/>
          </a:xfrm>
          <a:prstGeom prst="rect">
            <a:avLst/>
          </a:prstGeom>
          <a:noFill/>
          <a:ln>
            <a:noFill/>
          </a:ln>
        </p:spPr>
        <p:txBody>
          <a:bodyPr lIns="91425" tIns="91425" rIns="91425" bIns="91425" anchor="b" anchorCtr="0">
            <a:noAutofit/>
          </a:bodyPr>
          <a:lstStyle/>
          <a:p>
            <a:pPr marL="0" marR="0" lvl="0" indent="0" algn="l" rtl="0">
              <a:spcBef>
                <a:spcPts val="0"/>
              </a:spcBef>
              <a:buClr>
                <a:srgbClr val="0075A2"/>
              </a:buClr>
              <a:buSzPct val="25000"/>
              <a:buFont typeface="Questrial"/>
              <a:buNone/>
            </a:pPr>
            <a:r>
              <a:rPr lang="en" i="0" u="none" strike="noStrike" cap="none" baseline="0">
                <a:solidFill>
                  <a:srgbClr val="000000"/>
                </a:solidFill>
              </a:rPr>
              <a:t>Timeline </a:t>
            </a:r>
          </a:p>
          <a:p>
            <a:pPr marL="0" marR="0" lvl="0" indent="0" algn="l" rtl="0">
              <a:spcBef>
                <a:spcPts val="0"/>
              </a:spcBef>
              <a:buClr>
                <a:srgbClr val="0075A2"/>
              </a:buClr>
              <a:buSzPct val="25000"/>
              <a:buFont typeface="Questrial"/>
              <a:buNone/>
            </a:pPr>
            <a:r>
              <a:rPr lang="en" sz="1800" b="0" i="1" u="none" strike="noStrike" cap="none" baseline="0">
                <a:solidFill>
                  <a:srgbClr val="000000"/>
                </a:solidFill>
              </a:rPr>
              <a:t>Fall 201</a:t>
            </a:r>
            <a:r>
              <a:rPr lang="en" sz="1800" b="0" i="1">
                <a:solidFill>
                  <a:srgbClr val="000000"/>
                </a:solidFill>
              </a:rPr>
              <a:t>5</a:t>
            </a:r>
            <a:r>
              <a:rPr lang="en" sz="1800" b="0" i="1" u="none" strike="noStrike" cap="none" baseline="0">
                <a:solidFill>
                  <a:srgbClr val="000000"/>
                </a:solidFill>
              </a:rPr>
              <a:t> to Spring 2017</a:t>
            </a:r>
          </a:p>
        </p:txBody>
      </p:sp>
      <p:sp>
        <p:nvSpPr>
          <p:cNvPr id="235" name="Shape 235"/>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26</a:t>
            </a:fld>
            <a:endParaRPr lang="en"/>
          </a:p>
        </p:txBody>
      </p:sp>
      <p:pic>
        <p:nvPicPr>
          <p:cNvPr id="236" name="Shape 236"/>
          <p:cNvPicPr preferRelativeResize="0"/>
          <p:nvPr/>
        </p:nvPicPr>
        <p:blipFill rotWithShape="1">
          <a:blip r:embed="rId3">
            <a:alphaModFix/>
          </a:blip>
          <a:srcRect l="26846" t="12904" r="27629" b="12373"/>
          <a:stretch/>
        </p:blipFill>
        <p:spPr>
          <a:xfrm>
            <a:off x="1661637" y="1265250"/>
            <a:ext cx="5820724" cy="5374298"/>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457200" y="122237"/>
            <a:ext cx="8229600" cy="1143000"/>
          </a:xfrm>
          <a:prstGeom prst="rect">
            <a:avLst/>
          </a:prstGeom>
          <a:noFill/>
          <a:ln>
            <a:noFill/>
          </a:ln>
        </p:spPr>
        <p:txBody>
          <a:bodyPr lIns="91425" tIns="91425" rIns="91425" bIns="91425" anchor="b" anchorCtr="0">
            <a:noAutofit/>
          </a:bodyPr>
          <a:lstStyle/>
          <a:p>
            <a:pPr marL="0" marR="0" lvl="0" indent="0" algn="l" rtl="0">
              <a:spcBef>
                <a:spcPts val="0"/>
              </a:spcBef>
              <a:buClr>
                <a:srgbClr val="0075A2"/>
              </a:buClr>
              <a:buSzPct val="25000"/>
              <a:buFont typeface="Questrial"/>
              <a:buNone/>
            </a:pPr>
            <a:r>
              <a:rPr lang="en" i="0" u="none" strike="noStrike" cap="none" baseline="0" dirty="0" smtClean="0">
                <a:solidFill>
                  <a:srgbClr val="000000"/>
                </a:solidFill>
              </a:rPr>
              <a:t>Conclusions</a:t>
            </a:r>
            <a:endParaRPr lang="en" i="0" u="none" strike="noStrike" cap="none" baseline="0" dirty="0">
              <a:solidFill>
                <a:srgbClr val="000000"/>
              </a:solidFill>
            </a:endParaRPr>
          </a:p>
        </p:txBody>
      </p:sp>
      <p:sp>
        <p:nvSpPr>
          <p:cNvPr id="242" name="Shape 242"/>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noAutofit/>
          </a:bodyPr>
          <a:lstStyle/>
          <a:p>
            <a:pPr marL="457200" marR="0" lvl="0" indent="-431800" algn="l" rtl="0">
              <a:spcBef>
                <a:spcPts val="0"/>
              </a:spcBef>
              <a:spcAft>
                <a:spcPts val="0"/>
              </a:spcAft>
              <a:buClr>
                <a:srgbClr val="000000"/>
              </a:buClr>
              <a:buSzPct val="100000"/>
              <a:buFont typeface="Arial"/>
              <a:buChar char="●"/>
            </a:pPr>
            <a:r>
              <a:rPr lang="en">
                <a:solidFill>
                  <a:srgbClr val="000000"/>
                </a:solidFill>
              </a:rPr>
              <a:t>Clinical n</a:t>
            </a:r>
            <a:r>
              <a:rPr lang="en" b="0" i="0" u="none" strike="noStrike" cap="none" baseline="0">
                <a:solidFill>
                  <a:srgbClr val="000000"/>
                </a:solidFill>
              </a:rPr>
              <a:t>eed for viable synthetic small diameter vascular graft</a:t>
            </a:r>
          </a:p>
          <a:p>
            <a:pPr marL="457200" marR="0" lvl="0" indent="-431800" algn="l" rtl="0">
              <a:spcBef>
                <a:spcPts val="0"/>
              </a:spcBef>
              <a:spcAft>
                <a:spcPts val="0"/>
              </a:spcAft>
              <a:buClr>
                <a:srgbClr val="000000"/>
              </a:buClr>
              <a:buSzPct val="100000"/>
              <a:buFont typeface="Arial"/>
              <a:buChar char="●"/>
            </a:pPr>
            <a:r>
              <a:rPr lang="en">
                <a:solidFill>
                  <a:srgbClr val="000000"/>
                </a:solidFill>
              </a:rPr>
              <a:t>We have successfully created tubular small-diameter SF vascular grafts</a:t>
            </a:r>
          </a:p>
          <a:p>
            <a:pPr marL="457200" marR="0" lvl="0" indent="-431800" algn="l" rtl="0">
              <a:spcBef>
                <a:spcPts val="0"/>
              </a:spcBef>
              <a:spcAft>
                <a:spcPts val="0"/>
              </a:spcAft>
              <a:buClr>
                <a:srgbClr val="000000"/>
              </a:buClr>
              <a:buSzPct val="100000"/>
              <a:buFont typeface="Arial"/>
              <a:buChar char="●"/>
            </a:pPr>
            <a:r>
              <a:rPr lang="en">
                <a:solidFill>
                  <a:srgbClr val="000000"/>
                </a:solidFill>
              </a:rPr>
              <a:t>Currently attempting to make electrospinning work to better tune structural properties </a:t>
            </a:r>
          </a:p>
          <a:p>
            <a:pPr marL="457200" lvl="0" indent="-431800" rtl="0">
              <a:spcBef>
                <a:spcPts val="0"/>
              </a:spcBef>
              <a:buClr>
                <a:srgbClr val="000000"/>
              </a:buClr>
              <a:buSzPct val="100000"/>
              <a:buFont typeface="Arial"/>
              <a:buChar char="●"/>
            </a:pPr>
            <a:r>
              <a:rPr lang="en"/>
              <a:t>Other coatings and growth factors may improve mechanical and biological performance of grafts</a:t>
            </a:r>
          </a:p>
        </p:txBody>
      </p:sp>
      <p:sp>
        <p:nvSpPr>
          <p:cNvPr id="243" name="Shape 243"/>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27</a:t>
            </a:fld>
            <a:endParaRPr lang="en"/>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457200" y="122237"/>
            <a:ext cx="8229600" cy="1143000"/>
          </a:xfrm>
          <a:prstGeom prst="rect">
            <a:avLst/>
          </a:prstGeom>
        </p:spPr>
        <p:txBody>
          <a:bodyPr lIns="91425" tIns="91425" rIns="91425" bIns="91425" anchor="b" anchorCtr="0">
            <a:noAutofit/>
          </a:bodyPr>
          <a:lstStyle/>
          <a:p>
            <a:pPr>
              <a:spcBef>
                <a:spcPts val="0"/>
              </a:spcBef>
              <a:buNone/>
            </a:pPr>
            <a:r>
              <a:rPr lang="en">
                <a:solidFill>
                  <a:srgbClr val="000000"/>
                </a:solidFill>
              </a:rPr>
              <a:t>Our Support System</a:t>
            </a:r>
          </a:p>
        </p:txBody>
      </p:sp>
      <p:sp>
        <p:nvSpPr>
          <p:cNvPr id="249" name="Shape 249"/>
          <p:cNvSpPr txBox="1">
            <a:spLocks noGrp="1"/>
          </p:cNvSpPr>
          <p:nvPr>
            <p:ph type="body" idx="1"/>
          </p:nvPr>
        </p:nvSpPr>
        <p:spPr>
          <a:xfrm>
            <a:off x="457200" y="1292032"/>
            <a:ext cx="8229600" cy="5298599"/>
          </a:xfrm>
          <a:prstGeom prst="rect">
            <a:avLst/>
          </a:prstGeom>
        </p:spPr>
        <p:txBody>
          <a:bodyPr lIns="91425" tIns="91425" rIns="91425" bIns="91425" anchor="t" anchorCtr="0">
            <a:noAutofit/>
          </a:bodyPr>
          <a:lstStyle/>
          <a:p>
            <a:pPr marL="457200" lvl="0" indent="-228600" rtl="0">
              <a:lnSpc>
                <a:spcPct val="115000"/>
              </a:lnSpc>
              <a:spcBef>
                <a:spcPts val="0"/>
              </a:spcBef>
              <a:buSzPct val="100000"/>
            </a:pPr>
            <a:r>
              <a:rPr lang="en" sz="1800" dirty="0"/>
              <a:t>Mentor</a:t>
            </a:r>
          </a:p>
          <a:p>
            <a:pPr marL="914400" lvl="1" indent="-228600" rtl="0">
              <a:lnSpc>
                <a:spcPct val="115000"/>
              </a:lnSpc>
              <a:spcBef>
                <a:spcPts val="0"/>
              </a:spcBef>
              <a:buSzPct val="100000"/>
            </a:pPr>
            <a:r>
              <a:rPr lang="en" sz="1800" dirty="0"/>
              <a:t>Dr. Adam Hsieh</a:t>
            </a:r>
          </a:p>
          <a:p>
            <a:pPr marL="457200" lvl="0" indent="-228600" rtl="0">
              <a:lnSpc>
                <a:spcPct val="115000"/>
              </a:lnSpc>
              <a:spcBef>
                <a:spcPts val="0"/>
              </a:spcBef>
              <a:buSzPct val="100000"/>
            </a:pPr>
            <a:r>
              <a:rPr lang="en" sz="1800" dirty="0"/>
              <a:t>Collaborations:</a:t>
            </a:r>
          </a:p>
          <a:p>
            <a:pPr marL="914400" lvl="1" indent="-228600" rtl="0">
              <a:spcAft>
                <a:spcPts val="600"/>
              </a:spcAft>
              <a:buSzPct val="100000"/>
            </a:pPr>
            <a:r>
              <a:rPr lang="en" sz="1800" dirty="0"/>
              <a:t>Dr. Peter Kofinas and Mert Vural: Tensile testing</a:t>
            </a:r>
          </a:p>
          <a:p>
            <a:pPr marL="914400" lvl="1" indent="-228600" rtl="0">
              <a:spcAft>
                <a:spcPts val="600"/>
              </a:spcAft>
              <a:buSzPct val="100000"/>
            </a:pPr>
            <a:r>
              <a:rPr lang="en" sz="1800" dirty="0"/>
              <a:t>Dr. Liangbing Hu: Electrospinner</a:t>
            </a:r>
          </a:p>
          <a:p>
            <a:pPr marL="914400" lvl="1" indent="-228600" rtl="0">
              <a:lnSpc>
                <a:spcPct val="115000"/>
              </a:lnSpc>
              <a:spcBef>
                <a:spcPts val="0"/>
              </a:spcBef>
              <a:buSzPct val="100000"/>
            </a:pPr>
            <a:r>
              <a:rPr lang="en" sz="1800" dirty="0"/>
              <a:t>Dr. David Kaplan (Tufts U): Silkworms and consult</a:t>
            </a:r>
          </a:p>
          <a:p>
            <a:pPr marL="914400" lvl="1" indent="-228600" rtl="0">
              <a:lnSpc>
                <a:spcPct val="115000"/>
              </a:lnSpc>
              <a:spcBef>
                <a:spcPts val="0"/>
              </a:spcBef>
              <a:buSzPct val="100000"/>
            </a:pPr>
            <a:r>
              <a:rPr lang="en" sz="1800" dirty="0"/>
              <a:t>Justin Opfermann: Burst pressure test</a:t>
            </a:r>
          </a:p>
          <a:p>
            <a:pPr marL="914400" lvl="1" indent="-228600" rtl="0">
              <a:lnSpc>
                <a:spcPct val="115000"/>
              </a:lnSpc>
              <a:spcBef>
                <a:spcPts val="0"/>
              </a:spcBef>
              <a:buSzPct val="100000"/>
            </a:pPr>
            <a:r>
              <a:rPr lang="en" sz="1800" dirty="0"/>
              <a:t>Jay Research Group: HUVECs</a:t>
            </a:r>
          </a:p>
          <a:p>
            <a:pPr marL="914400" lvl="1" indent="-228600" rtl="0">
              <a:lnSpc>
                <a:spcPct val="115000"/>
              </a:lnSpc>
              <a:spcBef>
                <a:spcPts val="0"/>
              </a:spcBef>
              <a:buSzPct val="100000"/>
            </a:pPr>
            <a:r>
              <a:rPr lang="en" sz="1800" dirty="0"/>
              <a:t>OML Lab Staff</a:t>
            </a:r>
          </a:p>
          <a:p>
            <a:pPr marL="457200" lvl="0" indent="-228600" rtl="0">
              <a:lnSpc>
                <a:spcPct val="115000"/>
              </a:lnSpc>
              <a:spcBef>
                <a:spcPts val="0"/>
              </a:spcBef>
              <a:buSzPct val="100000"/>
            </a:pPr>
            <a:r>
              <a:rPr lang="en" sz="1800" dirty="0"/>
              <a:t>Advisors</a:t>
            </a:r>
          </a:p>
          <a:p>
            <a:pPr marL="914400" lvl="1" indent="-228600" rtl="0">
              <a:lnSpc>
                <a:spcPct val="115000"/>
              </a:lnSpc>
              <a:spcBef>
                <a:spcPts val="0"/>
              </a:spcBef>
              <a:buSzPct val="100000"/>
            </a:pPr>
            <a:r>
              <a:rPr lang="en" sz="1800" dirty="0"/>
              <a:t>Dr. Steven Jay</a:t>
            </a:r>
          </a:p>
          <a:p>
            <a:pPr marL="914400" lvl="1" indent="-228600" rtl="0">
              <a:lnSpc>
                <a:spcPct val="115000"/>
              </a:lnSpc>
              <a:spcBef>
                <a:spcPts val="0"/>
              </a:spcBef>
              <a:buSzPct val="100000"/>
            </a:pPr>
            <a:r>
              <a:rPr lang="en" sz="1800" dirty="0"/>
              <a:t>Dr. John P. Fisher</a:t>
            </a:r>
          </a:p>
          <a:p>
            <a:pPr marL="457200" lvl="0" indent="-228600" rtl="0">
              <a:lnSpc>
                <a:spcPct val="115000"/>
              </a:lnSpc>
              <a:spcBef>
                <a:spcPts val="0"/>
              </a:spcBef>
              <a:buSzPct val="100000"/>
            </a:pPr>
            <a:r>
              <a:rPr lang="en" sz="1800" dirty="0"/>
              <a:t>Librarian</a:t>
            </a:r>
          </a:p>
          <a:p>
            <a:pPr marL="914400" lvl="1" indent="-228600" rtl="0">
              <a:lnSpc>
                <a:spcPct val="115000"/>
              </a:lnSpc>
              <a:spcBef>
                <a:spcPts val="0"/>
              </a:spcBef>
              <a:buSzPct val="100000"/>
            </a:pPr>
            <a:r>
              <a:rPr lang="en" sz="1800" dirty="0"/>
              <a:t>Eileen Harrington </a:t>
            </a:r>
            <a:endParaRPr lang="en" dirty="0"/>
          </a:p>
          <a:p>
            <a:pPr marL="228600" lvl="1" rtl="0">
              <a:lnSpc>
                <a:spcPct val="115000"/>
              </a:lnSpc>
              <a:spcBef>
                <a:spcPts val="0"/>
              </a:spcBef>
              <a:buSzPct val="100000"/>
            </a:pPr>
            <a:r>
              <a:rPr lang="en" sz="1800" dirty="0" smtClean="0"/>
              <a:t>Gemstone Staff</a:t>
            </a:r>
            <a:endParaRPr lang="en" sz="1800" dirty="0"/>
          </a:p>
        </p:txBody>
      </p:sp>
      <p:sp>
        <p:nvSpPr>
          <p:cNvPr id="250" name="Shape 250"/>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28</a:t>
            </a:fld>
            <a:endParaRPr lang="en"/>
          </a:p>
        </p:txBody>
      </p:sp>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457200" y="122237"/>
            <a:ext cx="8229600" cy="1143000"/>
          </a:xfrm>
          <a:prstGeom prst="rect">
            <a:avLst/>
          </a:prstGeom>
          <a:noFill/>
          <a:ln>
            <a:noFill/>
          </a:ln>
        </p:spPr>
        <p:txBody>
          <a:bodyPr lIns="91425" tIns="91425" rIns="91425" bIns="91425" anchor="b" anchorCtr="0">
            <a:noAutofit/>
          </a:bodyPr>
          <a:lstStyle/>
          <a:p>
            <a:pPr marL="0" marR="0" lvl="0" indent="0" algn="l" rtl="0">
              <a:spcBef>
                <a:spcPts val="0"/>
              </a:spcBef>
              <a:buClr>
                <a:srgbClr val="0075A2"/>
              </a:buClr>
              <a:buSzPct val="25000"/>
              <a:buFont typeface="Questrial"/>
              <a:buNone/>
            </a:pPr>
            <a:r>
              <a:rPr lang="en" i="0" u="none" strike="noStrike" cap="none" baseline="0">
                <a:solidFill>
                  <a:srgbClr val="000000"/>
                </a:solidFill>
              </a:rPr>
              <a:t>References</a:t>
            </a:r>
          </a:p>
        </p:txBody>
      </p:sp>
      <p:sp>
        <p:nvSpPr>
          <p:cNvPr id="263" name="Shape 263"/>
          <p:cNvSpPr txBox="1">
            <a:spLocks noGrp="1"/>
          </p:cNvSpPr>
          <p:nvPr>
            <p:ph type="body" idx="1"/>
          </p:nvPr>
        </p:nvSpPr>
        <p:spPr>
          <a:xfrm>
            <a:off x="457200" y="1365434"/>
            <a:ext cx="8229600" cy="4967700"/>
          </a:xfrm>
          <a:prstGeom prst="rect">
            <a:avLst/>
          </a:prstGeom>
          <a:noFill/>
          <a:ln>
            <a:noFill/>
          </a:ln>
        </p:spPr>
        <p:txBody>
          <a:bodyPr lIns="91425" tIns="91425" rIns="91425" bIns="91425" anchor="t" anchorCtr="0">
            <a:noAutofit/>
          </a:bodyPr>
          <a:lstStyle/>
          <a:p>
            <a:pPr marL="457200" marR="0" lvl="0" indent="-342900" algn="l" rtl="0">
              <a:lnSpc>
                <a:spcPct val="100000"/>
              </a:lnSpc>
              <a:spcBef>
                <a:spcPts val="0"/>
              </a:spcBef>
              <a:spcAft>
                <a:spcPts val="0"/>
              </a:spcAft>
              <a:buClr>
                <a:schemeClr val="dk1"/>
              </a:buClr>
              <a:buSzPct val="25000"/>
              <a:buFont typeface="Arial"/>
              <a:buNone/>
            </a:pPr>
            <a:r>
              <a:rPr lang="en" sz="1100" b="0" i="1" u="none" strike="noStrike" cap="none" baseline="0" dirty="0">
                <a:solidFill>
                  <a:schemeClr val="dk1"/>
                </a:solidFill>
              </a:rPr>
              <a:t>Annual Book of ASTM Standards</a:t>
            </a:r>
            <a:r>
              <a:rPr lang="en" sz="1100" b="0" i="0" u="none" strike="noStrike" cap="none" baseline="0" dirty="0">
                <a:solidFill>
                  <a:schemeClr val="dk1"/>
                </a:solidFill>
              </a:rPr>
              <a:t>. (2012) (Vol. 13.01).</a:t>
            </a:r>
          </a:p>
          <a:p>
            <a:pPr marL="457200" marR="0" lvl="0" indent="-342900" algn="l" rtl="0">
              <a:lnSpc>
                <a:spcPct val="100000"/>
              </a:lnSpc>
              <a:spcBef>
                <a:spcPts val="1200"/>
              </a:spcBef>
              <a:spcAft>
                <a:spcPts val="0"/>
              </a:spcAft>
              <a:buClr>
                <a:schemeClr val="dk1"/>
              </a:buClr>
              <a:buSzPct val="25000"/>
              <a:buFont typeface="Arial"/>
              <a:buNone/>
            </a:pPr>
            <a:r>
              <a:rPr lang="en" sz="1100" b="0" i="0" u="none" strike="noStrike" cap="none" baseline="0" dirty="0">
                <a:solidFill>
                  <a:srgbClr val="000000"/>
                </a:solidFill>
              </a:rPr>
              <a:t>Bhardwaj, N., &amp; Kundu, S. C. (2010). Electrospinning: A fascinating fiber fabrication technique. </a:t>
            </a:r>
            <a:r>
              <a:rPr lang="en" sz="1100" b="0" i="1" u="none" strike="noStrike" cap="none" baseline="0" dirty="0">
                <a:solidFill>
                  <a:srgbClr val="000000"/>
                </a:solidFill>
              </a:rPr>
              <a:t>Biotechnology Advances</a:t>
            </a:r>
            <a:r>
              <a:rPr lang="en" sz="1100" b="0" i="0" u="none" strike="noStrike" cap="none" baseline="0" dirty="0">
                <a:solidFill>
                  <a:srgbClr val="000000"/>
                </a:solidFill>
              </a:rPr>
              <a:t>, </a:t>
            </a:r>
            <a:r>
              <a:rPr lang="en" sz="1100" b="0" i="1" u="none" strike="noStrike" cap="none" baseline="0" dirty="0">
                <a:solidFill>
                  <a:srgbClr val="000000"/>
                </a:solidFill>
              </a:rPr>
              <a:t>28</a:t>
            </a:r>
            <a:r>
              <a:rPr lang="en" sz="1100" b="0" i="0" u="none" strike="noStrike" cap="none" baseline="0" dirty="0">
                <a:solidFill>
                  <a:srgbClr val="000000"/>
                </a:solidFill>
              </a:rPr>
              <a:t>(3), 325–347. doi:10.1016/j.biotechadv.2010.01.004</a:t>
            </a:r>
          </a:p>
          <a:p>
            <a:pPr marL="457200" marR="0" lvl="0" indent="-342900" algn="l" rtl="0">
              <a:lnSpc>
                <a:spcPct val="100000"/>
              </a:lnSpc>
              <a:spcBef>
                <a:spcPts val="1200"/>
              </a:spcBef>
              <a:spcAft>
                <a:spcPts val="0"/>
              </a:spcAft>
              <a:buClr>
                <a:schemeClr val="dk1"/>
              </a:buClr>
              <a:buSzPct val="25000"/>
              <a:buFont typeface="Arial"/>
              <a:buNone/>
            </a:pPr>
            <a:r>
              <a:rPr lang="en" sz="1100" b="0" i="0" u="none" strike="noStrike" cap="none" baseline="0" dirty="0">
                <a:solidFill>
                  <a:schemeClr val="dk1"/>
                </a:solidFill>
              </a:rPr>
              <a:t>Hoerstrup, S. P., Zünd, G., Sodian, R., Schnell, A. M., Grünenfelder, J., &amp; Turina, M. I. (2001). Tissue engineering of small caliber vascular grafts. </a:t>
            </a:r>
            <a:r>
              <a:rPr lang="en" sz="1100" b="0" i="1" u="none" strike="noStrike" cap="none" baseline="0" dirty="0">
                <a:solidFill>
                  <a:schemeClr val="dk1"/>
                </a:solidFill>
              </a:rPr>
              <a:t>European Journal of Cardio-Thoracic Surgery</a:t>
            </a:r>
            <a:r>
              <a:rPr lang="en" sz="1100" b="0" i="0" u="none" strike="noStrike" cap="none" baseline="0" dirty="0">
                <a:solidFill>
                  <a:schemeClr val="dk1"/>
                </a:solidFill>
              </a:rPr>
              <a:t>, </a:t>
            </a:r>
            <a:r>
              <a:rPr lang="en" sz="1100" b="0" i="1" u="none" strike="noStrike" cap="none" baseline="0" dirty="0">
                <a:solidFill>
                  <a:schemeClr val="dk1"/>
                </a:solidFill>
              </a:rPr>
              <a:t>20</a:t>
            </a:r>
            <a:r>
              <a:rPr lang="en" sz="1100" b="0" i="0" u="none" strike="noStrike" cap="none" baseline="0" dirty="0">
                <a:solidFill>
                  <a:schemeClr val="dk1"/>
                </a:solidFill>
              </a:rPr>
              <a:t>(1), 164–169. doi:10.1016/S1010-7940(01)00706-0</a:t>
            </a:r>
          </a:p>
          <a:p>
            <a:pPr marL="457200" marR="0" lvl="0" indent="-342900" algn="l" rtl="0">
              <a:lnSpc>
                <a:spcPct val="100000"/>
              </a:lnSpc>
              <a:spcBef>
                <a:spcPts val="1000"/>
              </a:spcBef>
              <a:spcAft>
                <a:spcPts val="0"/>
              </a:spcAft>
              <a:buClr>
                <a:schemeClr val="dk1"/>
              </a:buClr>
              <a:buSzPct val="25000"/>
              <a:buFont typeface="Arial"/>
              <a:buNone/>
            </a:pPr>
            <a:r>
              <a:rPr lang="en" sz="1100" b="0" i="0" u="none" strike="noStrike" cap="none" baseline="0" dirty="0">
                <a:solidFill>
                  <a:schemeClr val="dk1"/>
                </a:solidFill>
              </a:rPr>
              <a:t>Isaka, M., Nishibe, T., Okuda, Y., Saito, M., Seno, T., Yamashita, K., … Yasuda, K. (2006). Experimental study on stability of a high-porosity expanded polytetrafluoroethylene graft in dogs. </a:t>
            </a:r>
            <a:r>
              <a:rPr lang="en" sz="1100" b="0" i="1" u="none" strike="noStrike" cap="none" baseline="0" dirty="0">
                <a:solidFill>
                  <a:schemeClr val="dk1"/>
                </a:solidFill>
              </a:rPr>
              <a:t>Annals of Thoracic and Cardiovascular Surgery: Official Journal of the Association of Thoracic and Cardiovascular Surgeons of Asia</a:t>
            </a:r>
            <a:r>
              <a:rPr lang="en" sz="1100" b="0" i="0" u="none" strike="noStrike" cap="none" baseline="0" dirty="0">
                <a:solidFill>
                  <a:schemeClr val="dk1"/>
                </a:solidFill>
              </a:rPr>
              <a:t>, </a:t>
            </a:r>
            <a:r>
              <a:rPr lang="en" sz="1100" b="0" i="1" u="none" strike="noStrike" cap="none" baseline="0" dirty="0">
                <a:solidFill>
                  <a:schemeClr val="dk1"/>
                </a:solidFill>
              </a:rPr>
              <a:t>12</a:t>
            </a:r>
            <a:r>
              <a:rPr lang="en" sz="1100" b="0" i="0" u="none" strike="noStrike" cap="none" baseline="0" dirty="0">
                <a:solidFill>
                  <a:schemeClr val="dk1"/>
                </a:solidFill>
              </a:rPr>
              <a:t>(1), 37–41.</a:t>
            </a:r>
          </a:p>
          <a:p>
            <a:pPr marL="457200" marR="0" lvl="0" indent="-342900" algn="l" rtl="0">
              <a:lnSpc>
                <a:spcPct val="100000"/>
              </a:lnSpc>
              <a:spcBef>
                <a:spcPts val="1000"/>
              </a:spcBef>
              <a:spcAft>
                <a:spcPts val="0"/>
              </a:spcAft>
              <a:buClr>
                <a:schemeClr val="dk1"/>
              </a:buClr>
              <a:buSzPct val="25000"/>
              <a:buFont typeface="Arial"/>
              <a:buNone/>
            </a:pPr>
            <a:r>
              <a:rPr lang="en" sz="1100" b="0" i="0" u="none" strike="noStrike" cap="none" baseline="0" dirty="0">
                <a:solidFill>
                  <a:schemeClr val="dk1"/>
                </a:solidFill>
              </a:rPr>
              <a:t>Liu, H., Li, X., Zhou, G., Fan, H., &amp; Fan, Y. (2011). Electrospun sulfated silk fibroin nanofibrous scaffolds for vascular tissue engineering. Bioma</a:t>
            </a:r>
            <a:r>
              <a:rPr lang="en" sz="1100" b="0" i="1" u="none" strike="noStrike" cap="none" baseline="0" dirty="0">
                <a:solidFill>
                  <a:schemeClr val="dk1"/>
                </a:solidFill>
              </a:rPr>
              <a:t>terials</a:t>
            </a:r>
            <a:r>
              <a:rPr lang="en" sz="1100" b="0" i="0" u="none" strike="noStrike" cap="none" baseline="0" dirty="0">
                <a:solidFill>
                  <a:schemeClr val="dk1"/>
                </a:solidFill>
              </a:rPr>
              <a:t>, </a:t>
            </a:r>
            <a:r>
              <a:rPr lang="en" sz="1100" b="0" i="1" u="none" strike="noStrike" cap="none" baseline="0" dirty="0">
                <a:solidFill>
                  <a:schemeClr val="dk1"/>
                </a:solidFill>
              </a:rPr>
              <a:t>32</a:t>
            </a:r>
            <a:r>
              <a:rPr lang="en" sz="1100" b="0" i="0" u="none" strike="noStrike" cap="none" baseline="0" dirty="0">
                <a:solidFill>
                  <a:schemeClr val="dk1"/>
                </a:solidFill>
              </a:rPr>
              <a:t>(15), 3784–3793. doi:10.1016/j.biomaterials.2011.02.002</a:t>
            </a:r>
          </a:p>
          <a:p>
            <a:pPr marL="457200" marR="0" lvl="0" indent="-342900" algn="l" rtl="0">
              <a:lnSpc>
                <a:spcPct val="100000"/>
              </a:lnSpc>
              <a:spcBef>
                <a:spcPts val="1000"/>
              </a:spcBef>
              <a:spcAft>
                <a:spcPts val="0"/>
              </a:spcAft>
              <a:buClr>
                <a:schemeClr val="dk1"/>
              </a:buClr>
              <a:buSzPct val="25000"/>
              <a:buFont typeface="Arial"/>
              <a:buNone/>
            </a:pPr>
            <a:r>
              <a:rPr lang="en" sz="1100" b="0" i="0" u="none" strike="noStrike" cap="none" baseline="0" dirty="0">
                <a:solidFill>
                  <a:schemeClr val="dk1"/>
                </a:solidFill>
              </a:rPr>
              <a:t>Lloyd-Jones, D., Adams, R. J., Brown, T. M., Carnethon, M., Dai, S., Simone, G. D., Wylie-Rosett, J. (2010). Heart Disease and Stroke Statistics—2010 Update A Report From the American Heart Association. </a:t>
            </a:r>
            <a:r>
              <a:rPr lang="en" sz="1100" b="0" i="1" u="none" strike="noStrike" cap="none" baseline="0" dirty="0">
                <a:solidFill>
                  <a:schemeClr val="dk1"/>
                </a:solidFill>
              </a:rPr>
              <a:t>Circulation, 121</a:t>
            </a:r>
            <a:r>
              <a:rPr lang="en" sz="1100" b="0" i="0" u="none" strike="noStrike" cap="none" baseline="0" dirty="0">
                <a:solidFill>
                  <a:schemeClr val="dk1"/>
                </a:solidFill>
              </a:rPr>
              <a:t>(7), e46–e215. doi:10.1161/CIRCULATIONAHA.109.192667</a:t>
            </a:r>
          </a:p>
          <a:p>
            <a:pPr marL="457200" marR="0" lvl="0" indent="-342900" algn="l" rtl="0">
              <a:lnSpc>
                <a:spcPct val="100000"/>
              </a:lnSpc>
              <a:spcBef>
                <a:spcPts val="0"/>
              </a:spcBef>
              <a:spcAft>
                <a:spcPts val="0"/>
              </a:spcAft>
              <a:buClr>
                <a:schemeClr val="dk1"/>
              </a:buClr>
              <a:buFont typeface="Arial"/>
              <a:buNone/>
            </a:pPr>
            <a:endParaRPr sz="1100" b="0" i="0" u="none" strike="noStrike" cap="none" baseline="0" dirty="0">
              <a:solidFill>
                <a:schemeClr val="dk1"/>
              </a:solidFill>
            </a:endParaRPr>
          </a:p>
          <a:p>
            <a:pPr marL="457200" marR="0" lvl="0" indent="-342900" algn="l" rtl="0">
              <a:lnSpc>
                <a:spcPct val="100000"/>
              </a:lnSpc>
              <a:spcBef>
                <a:spcPts val="0"/>
              </a:spcBef>
              <a:spcAft>
                <a:spcPts val="0"/>
              </a:spcAft>
              <a:buClr>
                <a:schemeClr val="dk1"/>
              </a:buClr>
              <a:buSzPct val="25000"/>
              <a:buFont typeface="Arial"/>
              <a:buNone/>
            </a:pPr>
            <a:r>
              <a:rPr lang="en" sz="1100" b="0" i="0" u="none" strike="noStrike" cap="none" baseline="0" dirty="0">
                <a:solidFill>
                  <a:schemeClr val="dk1"/>
                </a:solidFill>
              </a:rPr>
              <a:t>McKenna, K. A., Hinds, M. T., Sarao, R. C., Wu, P.-C., Maslen, C. L., Glanville, R. W., … Gregory, K. W. (2012). Mechanical property characterization of electrospun recombinant human tropoelastin for vascular graft biomaterials. </a:t>
            </a:r>
            <a:r>
              <a:rPr lang="en" sz="1100" b="0" i="1" u="none" strike="noStrike" cap="none" baseline="0" dirty="0">
                <a:solidFill>
                  <a:schemeClr val="dk1"/>
                </a:solidFill>
              </a:rPr>
              <a:t>Acta Biomaterialia</a:t>
            </a:r>
            <a:r>
              <a:rPr lang="en" sz="1100" b="0" i="0" u="none" strike="noStrike" cap="none" baseline="0" dirty="0">
                <a:solidFill>
                  <a:schemeClr val="dk1"/>
                </a:solidFill>
              </a:rPr>
              <a:t>, </a:t>
            </a:r>
            <a:r>
              <a:rPr lang="en" sz="1100" b="0" i="1" u="none" strike="noStrike" cap="none" baseline="0" dirty="0">
                <a:solidFill>
                  <a:schemeClr val="dk1"/>
                </a:solidFill>
              </a:rPr>
              <a:t>8</a:t>
            </a:r>
            <a:r>
              <a:rPr lang="en" sz="1100" b="0" i="0" u="none" strike="noStrike" cap="none" baseline="0" dirty="0">
                <a:solidFill>
                  <a:schemeClr val="dk1"/>
                </a:solidFill>
              </a:rPr>
              <a:t>(1), 225–233. doi:10.1016/j.actbio.2011.08.001</a:t>
            </a:r>
          </a:p>
          <a:p>
            <a:pPr marL="457200" marR="0" lvl="0" indent="-342900" algn="l" rtl="0">
              <a:lnSpc>
                <a:spcPct val="100000"/>
              </a:lnSpc>
              <a:spcBef>
                <a:spcPts val="1000"/>
              </a:spcBef>
              <a:spcAft>
                <a:spcPts val="0"/>
              </a:spcAft>
              <a:buClr>
                <a:schemeClr val="dk1"/>
              </a:buClr>
              <a:buSzPct val="25000"/>
              <a:buFont typeface="Arial"/>
              <a:buNone/>
            </a:pPr>
            <a:r>
              <a:rPr lang="en" sz="1100" b="0" i="0" u="none" strike="noStrike" cap="none" baseline="0" dirty="0">
                <a:solidFill>
                  <a:schemeClr val="dk1"/>
                </a:solidFill>
              </a:rPr>
              <a:t>Sell, S. A., McClure, M. J., Garg, K., Wolfe, P. S., &amp; Bowlin, G. L. (2009). Electrospinning of collagen/biopolymers for regenerative medicine and cardiovascular tissue engineering. </a:t>
            </a:r>
            <a:r>
              <a:rPr lang="en" sz="1100" b="0" i="1" u="none" strike="noStrike" cap="none" baseline="0" dirty="0">
                <a:solidFill>
                  <a:schemeClr val="dk1"/>
                </a:solidFill>
              </a:rPr>
              <a:t>Advanced Drug Delivery Reviews</a:t>
            </a:r>
            <a:r>
              <a:rPr lang="en" sz="1100" b="0" i="0" u="none" strike="noStrike" cap="none" baseline="0" dirty="0">
                <a:solidFill>
                  <a:schemeClr val="dk1"/>
                </a:solidFill>
              </a:rPr>
              <a:t>, </a:t>
            </a:r>
            <a:r>
              <a:rPr lang="en" sz="1100" b="0" i="1" u="none" strike="noStrike" cap="none" baseline="0" dirty="0">
                <a:solidFill>
                  <a:schemeClr val="dk1"/>
                </a:solidFill>
              </a:rPr>
              <a:t>61</a:t>
            </a:r>
            <a:r>
              <a:rPr lang="en" sz="1100" b="0" i="0" u="none" strike="noStrike" cap="none" baseline="0" dirty="0">
                <a:solidFill>
                  <a:schemeClr val="dk1"/>
                </a:solidFill>
              </a:rPr>
              <a:t>(12), 1007–1019. doi:10.1016/j.addr.200</a:t>
            </a:r>
          </a:p>
          <a:p>
            <a:pPr marL="457200" marR="0" lvl="0" indent="-342900" algn="l" rtl="0">
              <a:lnSpc>
                <a:spcPct val="100000"/>
              </a:lnSpc>
              <a:spcBef>
                <a:spcPts val="1000"/>
              </a:spcBef>
              <a:spcAft>
                <a:spcPts val="0"/>
              </a:spcAft>
              <a:buClr>
                <a:schemeClr val="dk1"/>
              </a:buClr>
              <a:buSzPct val="25000"/>
              <a:buFont typeface="Arial"/>
              <a:buNone/>
            </a:pPr>
            <a:r>
              <a:rPr lang="en" sz="1100" b="0" i="0" u="none" strike="noStrike" cap="none" baseline="0" dirty="0">
                <a:solidFill>
                  <a:schemeClr val="dk1"/>
                </a:solidFill>
              </a:rPr>
              <a:t>Vara, D.S., Salacinski, H.J., Kanna, R.Y., Bordenave, L., Hamilton, G., &amp; Seifalian, A.M. (2005). Cardiovascular tissue engineering: state of the art. </a:t>
            </a:r>
            <a:r>
              <a:rPr lang="en" sz="1100" b="0" i="1" u="none" strike="noStrike" cap="none" baseline="0" dirty="0">
                <a:solidFill>
                  <a:schemeClr val="dk1"/>
                </a:solidFill>
              </a:rPr>
              <a:t>Pathologie Biologie, 53</a:t>
            </a:r>
            <a:r>
              <a:rPr lang="en" sz="1100" b="0" i="0" u="none" strike="noStrike" cap="none" baseline="0" dirty="0">
                <a:solidFill>
                  <a:schemeClr val="dk1"/>
                </a:solidFill>
              </a:rPr>
              <a:t>(10), 599-­612.</a:t>
            </a:r>
          </a:p>
          <a:p>
            <a:pPr marL="457200" marR="0" lvl="0" indent="-342900" algn="l" rtl="0">
              <a:lnSpc>
                <a:spcPct val="100000"/>
              </a:lnSpc>
              <a:spcBef>
                <a:spcPts val="0"/>
              </a:spcBef>
              <a:spcAft>
                <a:spcPts val="0"/>
              </a:spcAft>
              <a:buClr>
                <a:schemeClr val="dk1"/>
              </a:buClr>
              <a:buFont typeface="Arial"/>
              <a:buNone/>
            </a:pPr>
            <a:endParaRPr sz="1100" b="0" i="0" u="none" strike="noStrike" cap="none" baseline="0" dirty="0">
              <a:solidFill>
                <a:schemeClr val="dk1"/>
              </a:solidFill>
            </a:endParaRPr>
          </a:p>
          <a:p>
            <a:pPr marL="457200" marR="0" lvl="0" indent="-342900" algn="l" rtl="0">
              <a:lnSpc>
                <a:spcPct val="100000"/>
              </a:lnSpc>
              <a:spcBef>
                <a:spcPts val="1000"/>
              </a:spcBef>
              <a:spcAft>
                <a:spcPts val="1200"/>
              </a:spcAft>
              <a:buClr>
                <a:schemeClr val="dk1"/>
              </a:buClr>
              <a:buFont typeface="Arial"/>
              <a:buNone/>
            </a:pPr>
            <a:endParaRPr sz="1100" b="0" i="0" u="none" strike="noStrike" cap="none" baseline="0" dirty="0">
              <a:solidFill>
                <a:srgbClr val="3F3F3F"/>
              </a:solidFill>
            </a:endParaRPr>
          </a:p>
        </p:txBody>
      </p:sp>
      <p:sp>
        <p:nvSpPr>
          <p:cNvPr id="264" name="Shape 264"/>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29</a:t>
            </a:fld>
            <a:endParaRPr lang="en"/>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3</a:t>
            </a:fld>
            <a:endParaRPr lang="en"/>
          </a:p>
        </p:txBody>
      </p:sp>
      <p:pic>
        <p:nvPicPr>
          <p:cNvPr id="3" name="Team VESS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561" y="1485900"/>
            <a:ext cx="8617305" cy="4847234"/>
          </a:xfrm>
          <a:prstGeom prst="rect">
            <a:avLst/>
          </a:prstGeom>
        </p:spPr>
      </p:pic>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30</a:t>
            </a:fld>
            <a:endParaRPr lang="en"/>
          </a:p>
        </p:txBody>
      </p:sp>
      <p:pic>
        <p:nvPicPr>
          <p:cNvPr id="256" name="Shape 256"/>
          <p:cNvPicPr preferRelativeResize="0"/>
          <p:nvPr/>
        </p:nvPicPr>
        <p:blipFill>
          <a:blip r:embed="rId3">
            <a:alphaModFix/>
          </a:blip>
          <a:stretch>
            <a:fillRect/>
          </a:stretch>
        </p:blipFill>
        <p:spPr>
          <a:xfrm>
            <a:off x="978475" y="1449550"/>
            <a:ext cx="7187050" cy="4968375"/>
          </a:xfrm>
          <a:prstGeom prst="rect">
            <a:avLst/>
          </a:prstGeom>
          <a:noFill/>
          <a:ln>
            <a:noFill/>
          </a:ln>
        </p:spPr>
      </p:pic>
      <p:sp>
        <p:nvSpPr>
          <p:cNvPr id="257" name="Shape 257"/>
          <p:cNvSpPr txBox="1">
            <a:spLocks noGrp="1"/>
          </p:cNvSpPr>
          <p:nvPr>
            <p:ph type="title"/>
          </p:nvPr>
        </p:nvSpPr>
        <p:spPr>
          <a:xfrm>
            <a:off x="457200" y="117762"/>
            <a:ext cx="8229600" cy="1143000"/>
          </a:xfrm>
          <a:prstGeom prst="rect">
            <a:avLst/>
          </a:prstGeom>
        </p:spPr>
        <p:txBody>
          <a:bodyPr lIns="91425" tIns="91425" rIns="91425" bIns="91425" anchor="b" anchorCtr="0">
            <a:noAutofit/>
          </a:bodyPr>
          <a:lstStyle/>
          <a:p>
            <a:pPr lvl="0" algn="ctr" rtl="0">
              <a:spcBef>
                <a:spcPts val="0"/>
              </a:spcBef>
              <a:buNone/>
            </a:pPr>
            <a:r>
              <a:rPr lang="en" dirty="0" smtClean="0"/>
              <a:t>Questions?</a:t>
            </a:r>
            <a:endParaRPr lang="en" dirty="0"/>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457200" y="122237"/>
            <a:ext cx="8229600" cy="1143000"/>
          </a:xfrm>
          <a:prstGeom prst="rect">
            <a:avLst/>
          </a:prstGeom>
        </p:spPr>
        <p:txBody>
          <a:bodyPr lIns="91425" tIns="91425" rIns="91425" bIns="91425" anchor="b" anchorCtr="0">
            <a:noAutofit/>
          </a:bodyPr>
          <a:lstStyle/>
          <a:p>
            <a:pPr>
              <a:spcBef>
                <a:spcPts val="0"/>
              </a:spcBef>
              <a:buNone/>
            </a:pPr>
            <a:r>
              <a:rPr lang="en">
                <a:solidFill>
                  <a:srgbClr val="000000"/>
                </a:solidFill>
              </a:rPr>
              <a:t>Cardiovascular Disease</a:t>
            </a:r>
          </a:p>
        </p:txBody>
      </p:sp>
      <p:sp>
        <p:nvSpPr>
          <p:cNvPr id="66" name="Shape 66"/>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4</a:t>
            </a:fld>
            <a:endParaRPr lang="en"/>
          </a:p>
        </p:txBody>
      </p:sp>
      <p:pic>
        <p:nvPicPr>
          <p:cNvPr id="67" name="Shape 67"/>
          <p:cNvPicPr preferRelativeResize="0"/>
          <p:nvPr/>
        </p:nvPicPr>
        <p:blipFill>
          <a:blip r:embed="rId3">
            <a:alphaModFix/>
          </a:blip>
          <a:stretch>
            <a:fillRect/>
          </a:stretch>
        </p:blipFill>
        <p:spPr>
          <a:xfrm>
            <a:off x="377675" y="1891300"/>
            <a:ext cx="8309123" cy="4325300"/>
          </a:xfrm>
          <a:prstGeom prst="rect">
            <a:avLst/>
          </a:prstGeom>
          <a:noFill/>
          <a:ln>
            <a:noFill/>
          </a:ln>
        </p:spPr>
      </p:pic>
      <p:sp>
        <p:nvSpPr>
          <p:cNvPr id="68" name="Shape 68"/>
          <p:cNvSpPr txBox="1"/>
          <p:nvPr/>
        </p:nvSpPr>
        <p:spPr>
          <a:xfrm>
            <a:off x="4226675" y="6416700"/>
            <a:ext cx="4573500" cy="365099"/>
          </a:xfrm>
          <a:prstGeom prst="rect">
            <a:avLst/>
          </a:prstGeom>
          <a:noFill/>
          <a:ln>
            <a:noFill/>
          </a:ln>
        </p:spPr>
        <p:txBody>
          <a:bodyPr lIns="91425" tIns="91425" rIns="91425" bIns="91425" anchor="t" anchorCtr="0">
            <a:noAutofit/>
          </a:bodyPr>
          <a:lstStyle/>
          <a:p>
            <a:pPr>
              <a:spcBef>
                <a:spcPts val="0"/>
              </a:spcBef>
              <a:buNone/>
            </a:pPr>
            <a:r>
              <a:rPr lang="en" sz="1100"/>
              <a:t>http://www.huffingtonpost.de/2014/09/17/krankheiten-_n_5834018.html</a:t>
            </a: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122237"/>
            <a:ext cx="8229600" cy="1143000"/>
          </a:xfrm>
          <a:prstGeom prst="rect">
            <a:avLst/>
          </a:prstGeom>
        </p:spPr>
        <p:txBody>
          <a:bodyPr lIns="91425" tIns="91425" rIns="91425" bIns="91425" anchor="b" anchorCtr="0">
            <a:noAutofit/>
          </a:bodyPr>
          <a:lstStyle/>
          <a:p>
            <a:pPr>
              <a:spcBef>
                <a:spcPts val="0"/>
              </a:spcBef>
              <a:buNone/>
            </a:pPr>
            <a:r>
              <a:rPr lang="en">
                <a:solidFill>
                  <a:srgbClr val="000000"/>
                </a:solidFill>
              </a:rPr>
              <a:t>Peripheral Artery Disease</a:t>
            </a:r>
          </a:p>
        </p:txBody>
      </p:sp>
      <p:sp>
        <p:nvSpPr>
          <p:cNvPr id="74" name="Shape 74"/>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marR="0" lvl="0" indent="-228600" algn="l" rtl="0">
              <a:lnSpc>
                <a:spcPct val="115000"/>
              </a:lnSpc>
              <a:spcBef>
                <a:spcPts val="0"/>
              </a:spcBef>
              <a:spcAft>
                <a:spcPts val="0"/>
              </a:spcAft>
            </a:pPr>
            <a:r>
              <a:rPr lang="en"/>
              <a:t>Treatments</a:t>
            </a:r>
          </a:p>
          <a:p>
            <a:pPr marL="914400" marR="0" lvl="1" indent="-228600" algn="l" rtl="0">
              <a:lnSpc>
                <a:spcPct val="115000"/>
              </a:lnSpc>
              <a:spcBef>
                <a:spcPts val="0"/>
              </a:spcBef>
              <a:spcAft>
                <a:spcPts val="0"/>
              </a:spcAft>
            </a:pPr>
            <a:r>
              <a:rPr lang="en"/>
              <a:t>Diet</a:t>
            </a:r>
          </a:p>
          <a:p>
            <a:pPr marL="914400" marR="0" lvl="1" indent="-228600" algn="l" rtl="0">
              <a:lnSpc>
                <a:spcPct val="115000"/>
              </a:lnSpc>
              <a:spcBef>
                <a:spcPts val="0"/>
              </a:spcBef>
              <a:spcAft>
                <a:spcPts val="0"/>
              </a:spcAft>
            </a:pPr>
            <a:r>
              <a:rPr lang="en"/>
              <a:t>Exercise</a:t>
            </a:r>
          </a:p>
          <a:p>
            <a:pPr marL="914400" marR="0" lvl="1" indent="-228600" algn="l" rtl="0">
              <a:lnSpc>
                <a:spcPct val="115000"/>
              </a:lnSpc>
              <a:spcBef>
                <a:spcPts val="0"/>
              </a:spcBef>
              <a:spcAft>
                <a:spcPts val="0"/>
              </a:spcAft>
            </a:pPr>
            <a:r>
              <a:rPr lang="en"/>
              <a:t>Medication</a:t>
            </a:r>
          </a:p>
          <a:p>
            <a:pPr marL="457200" marR="0" lvl="0" indent="0" algn="l" rtl="0">
              <a:lnSpc>
                <a:spcPct val="115000"/>
              </a:lnSpc>
              <a:spcBef>
                <a:spcPts val="0"/>
              </a:spcBef>
              <a:spcAft>
                <a:spcPts val="0"/>
              </a:spcAft>
              <a:buNone/>
            </a:pPr>
            <a:endParaRPr/>
          </a:p>
          <a:p>
            <a:pPr marL="457200" marR="0" lvl="0" indent="-228600" algn="l" rtl="0">
              <a:lnSpc>
                <a:spcPct val="115000"/>
              </a:lnSpc>
              <a:spcBef>
                <a:spcPts val="0"/>
              </a:spcBef>
              <a:spcAft>
                <a:spcPts val="0"/>
              </a:spcAft>
            </a:pPr>
            <a:r>
              <a:rPr lang="en"/>
              <a:t>Arterial bypass surgery</a:t>
            </a:r>
          </a:p>
          <a:p>
            <a:pPr marL="914400" marR="0" lvl="1" indent="-228600" algn="l" rtl="0">
              <a:lnSpc>
                <a:spcPct val="115000"/>
              </a:lnSpc>
              <a:spcBef>
                <a:spcPts val="0"/>
              </a:spcBef>
              <a:spcAft>
                <a:spcPts val="0"/>
              </a:spcAft>
            </a:pPr>
            <a:r>
              <a:rPr lang="en"/>
              <a:t>Commonly performed in Europe and US</a:t>
            </a:r>
          </a:p>
          <a:p>
            <a:pPr marL="914400" marR="0" lvl="1" indent="-228600" algn="l" rtl="0">
              <a:lnSpc>
                <a:spcPct val="115000"/>
              </a:lnSpc>
              <a:spcBef>
                <a:spcPts val="0"/>
              </a:spcBef>
              <a:spcAft>
                <a:spcPts val="0"/>
              </a:spcAft>
            </a:pPr>
            <a:r>
              <a:rPr lang="en"/>
              <a:t>Uses vascular grafts to redirect blood flow</a:t>
            </a:r>
          </a:p>
          <a:p>
            <a:pPr marL="914400" marR="0" lvl="1" indent="-228600" algn="l" rtl="0">
              <a:lnSpc>
                <a:spcPct val="115000"/>
              </a:lnSpc>
              <a:spcBef>
                <a:spcPts val="0"/>
              </a:spcBef>
              <a:spcAft>
                <a:spcPts val="0"/>
              </a:spcAft>
            </a:pPr>
            <a:r>
              <a:rPr lang="en"/>
              <a:t>Shown to decrease mortality</a:t>
            </a:r>
          </a:p>
          <a:p>
            <a:pPr marL="914400" marR="0" lvl="1" indent="-228600" algn="l" rtl="0">
              <a:lnSpc>
                <a:spcPct val="115000"/>
              </a:lnSpc>
              <a:spcBef>
                <a:spcPts val="0"/>
              </a:spcBef>
              <a:spcAft>
                <a:spcPts val="0"/>
              </a:spcAft>
            </a:pPr>
            <a:r>
              <a:rPr lang="en"/>
              <a:t>Clinical need for small diameter vascular grafts</a:t>
            </a:r>
          </a:p>
        </p:txBody>
      </p:sp>
      <p:sp>
        <p:nvSpPr>
          <p:cNvPr id="75" name="Shape 75"/>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5</a:t>
            </a:fld>
            <a:endParaRPr lang="en"/>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457200" y="122237"/>
            <a:ext cx="8229600" cy="1143000"/>
          </a:xfrm>
          <a:prstGeom prst="rect">
            <a:avLst/>
          </a:prstGeom>
          <a:noFill/>
          <a:ln>
            <a:noFill/>
          </a:ln>
        </p:spPr>
        <p:txBody>
          <a:bodyPr lIns="91425" tIns="91425" rIns="91425" bIns="91425" anchor="b" anchorCtr="0">
            <a:noAutofit/>
          </a:bodyPr>
          <a:lstStyle/>
          <a:p>
            <a:pPr marL="0" marR="0" lvl="0" indent="0" algn="l" rtl="0">
              <a:spcBef>
                <a:spcPts val="0"/>
              </a:spcBef>
              <a:buClr>
                <a:srgbClr val="0075A2"/>
              </a:buClr>
              <a:buSzPct val="25000"/>
              <a:buFont typeface="Questrial"/>
              <a:buNone/>
            </a:pPr>
            <a:r>
              <a:rPr lang="en">
                <a:solidFill>
                  <a:srgbClr val="000000"/>
                </a:solidFill>
              </a:rPr>
              <a:t>Vascular Grafts</a:t>
            </a:r>
          </a:p>
        </p:txBody>
      </p:sp>
      <p:sp>
        <p:nvSpPr>
          <p:cNvPr id="81" name="Shape 81"/>
          <p:cNvSpPr txBox="1">
            <a:spLocks noGrp="1"/>
          </p:cNvSpPr>
          <p:nvPr>
            <p:ph type="body" idx="1"/>
          </p:nvPr>
        </p:nvSpPr>
        <p:spPr>
          <a:xfrm>
            <a:off x="457200" y="1600200"/>
            <a:ext cx="6881700" cy="4732800"/>
          </a:xfrm>
          <a:prstGeom prst="rect">
            <a:avLst/>
          </a:prstGeom>
          <a:noFill/>
          <a:ln>
            <a:noFill/>
          </a:ln>
        </p:spPr>
        <p:txBody>
          <a:bodyPr lIns="91425" tIns="91425" rIns="91425" bIns="91425" anchor="t" anchorCtr="0">
            <a:noAutofit/>
          </a:bodyPr>
          <a:lstStyle/>
          <a:p>
            <a:pPr marL="342900" marR="0" lvl="0" indent="-342900" algn="l" rtl="0">
              <a:spcBef>
                <a:spcPts val="0"/>
              </a:spcBef>
              <a:spcAft>
                <a:spcPts val="0"/>
              </a:spcAft>
              <a:buClr>
                <a:schemeClr val="accent1"/>
              </a:buClr>
              <a:buSzPct val="25000"/>
              <a:buFont typeface="Noto Symbol"/>
              <a:buNone/>
            </a:pPr>
            <a:r>
              <a:rPr lang="en" sz="2400" b="1" i="0" u="none" strike="noStrike" cap="none" baseline="0">
                <a:solidFill>
                  <a:srgbClr val="000000"/>
                </a:solidFill>
              </a:rPr>
              <a:t>Purpose</a:t>
            </a:r>
          </a:p>
          <a:p>
            <a:pPr marL="457200" marR="0" lvl="0" indent="-381000" algn="l" rtl="0">
              <a:spcBef>
                <a:spcPts val="0"/>
              </a:spcBef>
              <a:spcAft>
                <a:spcPts val="0"/>
              </a:spcAft>
              <a:buClr>
                <a:srgbClr val="000000"/>
              </a:buClr>
              <a:buSzPct val="100000"/>
              <a:buFont typeface="Arial"/>
              <a:buChar char="●"/>
            </a:pPr>
            <a:r>
              <a:rPr lang="en" sz="2400">
                <a:solidFill>
                  <a:srgbClr val="000000"/>
                </a:solidFill>
              </a:rPr>
              <a:t>Mimics </a:t>
            </a:r>
            <a:r>
              <a:rPr lang="en" sz="2400" b="0" i="0" u="none" strike="noStrike" cap="none" baseline="0">
                <a:solidFill>
                  <a:srgbClr val="000000"/>
                </a:solidFill>
              </a:rPr>
              <a:t>a native blood vessel</a:t>
            </a:r>
          </a:p>
          <a:p>
            <a:pPr marL="457200" marR="0" lvl="0" indent="-381000" algn="l" rtl="0">
              <a:spcBef>
                <a:spcPts val="0"/>
              </a:spcBef>
              <a:spcAft>
                <a:spcPts val="0"/>
              </a:spcAft>
              <a:buClr>
                <a:srgbClr val="000000"/>
              </a:buClr>
              <a:buSzPct val="100000"/>
              <a:buFont typeface="Arial"/>
              <a:buChar char="●"/>
            </a:pPr>
            <a:r>
              <a:rPr lang="en" sz="2400" b="0" i="0" u="none" strike="noStrike" cap="none" baseline="0">
                <a:solidFill>
                  <a:srgbClr val="000000"/>
                </a:solidFill>
              </a:rPr>
              <a:t>Scaffold for new tissue growth</a:t>
            </a:r>
          </a:p>
          <a:p>
            <a:pPr marL="0" marR="0" lvl="0" indent="0" algn="l" rtl="0">
              <a:spcBef>
                <a:spcPts val="0"/>
              </a:spcBef>
              <a:spcAft>
                <a:spcPts val="0"/>
              </a:spcAft>
              <a:buClr>
                <a:schemeClr val="accent1"/>
              </a:buClr>
              <a:buFont typeface="Noto Symbol"/>
              <a:buNone/>
            </a:pPr>
            <a:endParaRPr sz="2400">
              <a:solidFill>
                <a:srgbClr val="000000"/>
              </a:solidFill>
            </a:endParaRPr>
          </a:p>
          <a:p>
            <a:pPr marL="342900" marR="0" lvl="0" indent="-342900" algn="l" rtl="0">
              <a:spcBef>
                <a:spcPts val="0"/>
              </a:spcBef>
              <a:spcAft>
                <a:spcPts val="0"/>
              </a:spcAft>
              <a:buClr>
                <a:schemeClr val="accent1"/>
              </a:buClr>
              <a:buSzPct val="25000"/>
              <a:buFont typeface="Noto Symbol"/>
              <a:buNone/>
            </a:pPr>
            <a:r>
              <a:rPr lang="en" sz="2400" b="1" i="0" u="none" strike="noStrike" cap="none" baseline="0">
                <a:solidFill>
                  <a:srgbClr val="000000"/>
                </a:solidFill>
              </a:rPr>
              <a:t>Current State</a:t>
            </a:r>
          </a:p>
          <a:p>
            <a:pPr marL="457200" marR="0" lvl="0" indent="-381000" algn="l" rtl="0">
              <a:spcBef>
                <a:spcPts val="0"/>
              </a:spcBef>
              <a:spcAft>
                <a:spcPts val="0"/>
              </a:spcAft>
              <a:buClr>
                <a:srgbClr val="000000"/>
              </a:buClr>
              <a:buSzPct val="100000"/>
              <a:buFont typeface="Arial"/>
              <a:buChar char="●"/>
            </a:pPr>
            <a:r>
              <a:rPr lang="en" sz="2400" b="0" i="0" u="none" strike="noStrike" cap="none" baseline="0">
                <a:solidFill>
                  <a:srgbClr val="000000"/>
                </a:solidFill>
              </a:rPr>
              <a:t>Autologous grafts</a:t>
            </a:r>
            <a:r>
              <a:rPr lang="en" sz="2400">
                <a:solidFill>
                  <a:srgbClr val="000000"/>
                </a:solidFill>
              </a:rPr>
              <a:t>: most preferred, although </a:t>
            </a:r>
            <a:r>
              <a:rPr lang="en" sz="2400" b="0" i="0" u="none" strike="noStrike" cap="none" baseline="0">
                <a:solidFill>
                  <a:srgbClr val="000000"/>
                </a:solidFill>
              </a:rPr>
              <a:t>not always available </a:t>
            </a:r>
          </a:p>
          <a:p>
            <a:pPr marL="457200" marR="0" lvl="0" indent="-381000" algn="l" rtl="0">
              <a:spcBef>
                <a:spcPts val="0"/>
              </a:spcBef>
              <a:spcAft>
                <a:spcPts val="0"/>
              </a:spcAft>
              <a:buClr>
                <a:srgbClr val="000000"/>
              </a:buClr>
              <a:buSzPct val="100000"/>
              <a:buFont typeface="Arial"/>
              <a:buChar char="●"/>
            </a:pPr>
            <a:r>
              <a:rPr lang="en" sz="2400">
                <a:solidFill>
                  <a:srgbClr val="000000"/>
                </a:solidFill>
              </a:rPr>
              <a:t>Engineered</a:t>
            </a:r>
            <a:r>
              <a:rPr lang="en" sz="2400" b="0" i="0" u="none" strike="noStrike" cap="none" baseline="0">
                <a:solidFill>
                  <a:srgbClr val="000000"/>
                </a:solidFill>
              </a:rPr>
              <a:t> grafts</a:t>
            </a:r>
            <a:r>
              <a:rPr lang="en" sz="2400">
                <a:solidFill>
                  <a:srgbClr val="000000"/>
                </a:solidFill>
              </a:rPr>
              <a:t>: another option, but </a:t>
            </a:r>
            <a:r>
              <a:rPr lang="en" sz="2400" b="0" i="0" u="none" strike="noStrike" cap="none" baseline="0">
                <a:solidFill>
                  <a:srgbClr val="000000"/>
                </a:solidFill>
              </a:rPr>
              <a:t>not </a:t>
            </a:r>
            <a:r>
              <a:rPr lang="en" sz="2400">
                <a:solidFill>
                  <a:srgbClr val="000000"/>
                </a:solidFill>
              </a:rPr>
              <a:t>available</a:t>
            </a:r>
            <a:r>
              <a:rPr lang="en" sz="2400" b="0" i="0" u="none" strike="noStrike" cap="none" baseline="0">
                <a:solidFill>
                  <a:srgbClr val="000000"/>
                </a:solidFill>
              </a:rPr>
              <a:t> for small diameter vessels</a:t>
            </a:r>
          </a:p>
          <a:p>
            <a:pPr marL="0" marR="0" lvl="0" indent="0" algn="l" rtl="0">
              <a:spcBef>
                <a:spcPts val="0"/>
              </a:spcBef>
              <a:spcAft>
                <a:spcPts val="0"/>
              </a:spcAft>
              <a:buClr>
                <a:schemeClr val="accent1"/>
              </a:buClr>
              <a:buFont typeface="Noto Symbol"/>
              <a:buNone/>
            </a:pPr>
            <a:endParaRPr sz="1000">
              <a:solidFill>
                <a:srgbClr val="3F3F3F"/>
              </a:solidFill>
              <a:latin typeface="Questrial"/>
              <a:ea typeface="Questrial"/>
              <a:cs typeface="Questrial"/>
              <a:sym typeface="Questrial"/>
            </a:endParaRPr>
          </a:p>
          <a:p>
            <a:pPr marL="0" marR="0" lvl="0" indent="0" algn="l" rtl="0">
              <a:spcBef>
                <a:spcPts val="0"/>
              </a:spcBef>
              <a:spcAft>
                <a:spcPts val="0"/>
              </a:spcAft>
              <a:buClr>
                <a:schemeClr val="accent1"/>
              </a:buClr>
              <a:buFont typeface="Noto Symbol"/>
              <a:buNone/>
            </a:pPr>
            <a:endParaRPr sz="1000">
              <a:solidFill>
                <a:srgbClr val="3F3F3F"/>
              </a:solidFill>
              <a:latin typeface="Questrial"/>
              <a:ea typeface="Questrial"/>
              <a:cs typeface="Questrial"/>
              <a:sym typeface="Questrial"/>
            </a:endParaRPr>
          </a:p>
          <a:p>
            <a:pPr marL="0" marR="0" lvl="0" indent="0" algn="l" rtl="0">
              <a:spcBef>
                <a:spcPts val="0"/>
              </a:spcBef>
              <a:spcAft>
                <a:spcPts val="0"/>
              </a:spcAft>
              <a:buClr>
                <a:schemeClr val="accent1"/>
              </a:buClr>
              <a:buFont typeface="Noto Symbol"/>
              <a:buNone/>
            </a:pPr>
            <a:endParaRPr sz="1000">
              <a:solidFill>
                <a:srgbClr val="3F3F3F"/>
              </a:solidFill>
              <a:latin typeface="Questrial"/>
              <a:ea typeface="Questrial"/>
              <a:cs typeface="Questrial"/>
              <a:sym typeface="Questrial"/>
            </a:endParaRPr>
          </a:p>
          <a:p>
            <a:pPr marL="0" marR="0" lvl="0" indent="0" algn="l" rtl="0">
              <a:spcBef>
                <a:spcPts val="0"/>
              </a:spcBef>
              <a:spcAft>
                <a:spcPts val="0"/>
              </a:spcAft>
              <a:buClr>
                <a:schemeClr val="accent1"/>
              </a:buClr>
              <a:buFont typeface="Noto Symbol"/>
              <a:buNone/>
            </a:pPr>
            <a:endParaRPr sz="1000">
              <a:solidFill>
                <a:srgbClr val="3F3F3F"/>
              </a:solidFill>
              <a:latin typeface="Questrial"/>
              <a:ea typeface="Questrial"/>
              <a:cs typeface="Questrial"/>
              <a:sym typeface="Questrial"/>
            </a:endParaRPr>
          </a:p>
          <a:p>
            <a:pPr marL="0" marR="0" lvl="0" indent="0" algn="l" rtl="0">
              <a:spcBef>
                <a:spcPts val="0"/>
              </a:spcBef>
              <a:spcAft>
                <a:spcPts val="0"/>
              </a:spcAft>
              <a:buClr>
                <a:schemeClr val="accent1"/>
              </a:buClr>
              <a:buFont typeface="Noto Symbol"/>
              <a:buNone/>
            </a:pPr>
            <a:endParaRPr sz="1000">
              <a:solidFill>
                <a:srgbClr val="3F3F3F"/>
              </a:solidFill>
              <a:latin typeface="Questrial"/>
              <a:ea typeface="Questrial"/>
              <a:cs typeface="Questrial"/>
              <a:sym typeface="Questrial"/>
            </a:endParaRPr>
          </a:p>
          <a:p>
            <a:pPr marL="0" marR="0" lvl="0" indent="0" algn="l" rtl="0">
              <a:spcBef>
                <a:spcPts val="0"/>
              </a:spcBef>
              <a:spcAft>
                <a:spcPts val="0"/>
              </a:spcAft>
              <a:buClr>
                <a:schemeClr val="accent1"/>
              </a:buClr>
              <a:buFont typeface="Noto Symbol"/>
              <a:buNone/>
            </a:pPr>
            <a:endParaRPr sz="1000">
              <a:solidFill>
                <a:srgbClr val="3F3F3F"/>
              </a:solidFill>
              <a:latin typeface="Questrial"/>
              <a:ea typeface="Questrial"/>
              <a:cs typeface="Questrial"/>
              <a:sym typeface="Questrial"/>
            </a:endParaRPr>
          </a:p>
          <a:p>
            <a:pPr marL="0" marR="0" lvl="0" indent="0" algn="l" rtl="0">
              <a:spcBef>
                <a:spcPts val="0"/>
              </a:spcBef>
              <a:spcAft>
                <a:spcPts val="0"/>
              </a:spcAft>
              <a:buClr>
                <a:schemeClr val="accent1"/>
              </a:buClr>
              <a:buFont typeface="Noto Symbol"/>
              <a:buNone/>
            </a:pPr>
            <a:endParaRPr sz="1000">
              <a:solidFill>
                <a:srgbClr val="3F3F3F"/>
              </a:solidFill>
              <a:latin typeface="Questrial"/>
              <a:ea typeface="Questrial"/>
              <a:cs typeface="Questrial"/>
              <a:sym typeface="Questrial"/>
            </a:endParaRPr>
          </a:p>
          <a:p>
            <a:pPr marL="0" marR="0" lvl="0" indent="0" algn="l" rtl="0">
              <a:spcBef>
                <a:spcPts val="0"/>
              </a:spcBef>
              <a:spcAft>
                <a:spcPts val="0"/>
              </a:spcAft>
              <a:buClr>
                <a:schemeClr val="accent1"/>
              </a:buClr>
              <a:buFont typeface="Noto Symbol"/>
              <a:buNone/>
            </a:pPr>
            <a:endParaRPr sz="1000">
              <a:solidFill>
                <a:srgbClr val="3F3F3F"/>
              </a:solidFill>
              <a:latin typeface="Questrial"/>
              <a:ea typeface="Questrial"/>
              <a:cs typeface="Questrial"/>
              <a:sym typeface="Questrial"/>
            </a:endParaRPr>
          </a:p>
          <a:p>
            <a:pPr marL="0" marR="0" lvl="0" indent="0" algn="l" rtl="0">
              <a:spcBef>
                <a:spcPts val="0"/>
              </a:spcBef>
              <a:spcAft>
                <a:spcPts val="0"/>
              </a:spcAft>
              <a:buClr>
                <a:schemeClr val="accent1"/>
              </a:buClr>
              <a:buSzPct val="25000"/>
              <a:buFont typeface="Noto Symbol"/>
              <a:buNone/>
            </a:pPr>
            <a:r>
              <a:rPr lang="en" sz="1000" b="0" i="0" u="none" strike="noStrike" cap="none" baseline="0">
                <a:solidFill>
                  <a:srgbClr val="3F3F3F"/>
                </a:solidFill>
              </a:rPr>
              <a:t>http://bathvascular.co.uk/arterial-work/peripheral-vascular-treatment/</a:t>
            </a:r>
          </a:p>
        </p:txBody>
      </p:sp>
      <p:pic>
        <p:nvPicPr>
          <p:cNvPr id="82" name="Shape 82"/>
          <p:cNvPicPr preferRelativeResize="0"/>
          <p:nvPr/>
        </p:nvPicPr>
        <p:blipFill rotWithShape="1">
          <a:blip r:embed="rId3">
            <a:alphaModFix/>
          </a:blip>
          <a:srcRect/>
          <a:stretch/>
        </p:blipFill>
        <p:spPr>
          <a:xfrm>
            <a:off x="7232785" y="1429325"/>
            <a:ext cx="1723500" cy="4903800"/>
          </a:xfrm>
          <a:prstGeom prst="rect">
            <a:avLst/>
          </a:prstGeom>
          <a:noFill/>
          <a:ln>
            <a:noFill/>
          </a:ln>
        </p:spPr>
      </p:pic>
      <p:sp>
        <p:nvSpPr>
          <p:cNvPr id="83" name="Shape 83"/>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6</a:t>
            </a:fld>
            <a:endParaRPr lang="en"/>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57200" y="122237"/>
            <a:ext cx="8229600" cy="1143000"/>
          </a:xfrm>
          <a:prstGeom prst="rect">
            <a:avLst/>
          </a:prstGeom>
        </p:spPr>
        <p:txBody>
          <a:bodyPr lIns="91425" tIns="91425" rIns="91425" bIns="91425" anchor="b" anchorCtr="0">
            <a:noAutofit/>
          </a:bodyPr>
          <a:lstStyle/>
          <a:p>
            <a:pPr>
              <a:spcBef>
                <a:spcPts val="0"/>
              </a:spcBef>
              <a:buNone/>
            </a:pPr>
            <a:r>
              <a:rPr lang="en">
                <a:solidFill>
                  <a:srgbClr val="000000"/>
                </a:solidFill>
              </a:rPr>
              <a:t>Synthetic Grafts</a:t>
            </a:r>
          </a:p>
        </p:txBody>
      </p:sp>
      <p:sp>
        <p:nvSpPr>
          <p:cNvPr id="89" name="Shape 89"/>
          <p:cNvSpPr txBox="1">
            <a:spLocks noGrp="1"/>
          </p:cNvSpPr>
          <p:nvPr>
            <p:ph type="body" idx="1"/>
          </p:nvPr>
        </p:nvSpPr>
        <p:spPr>
          <a:xfrm>
            <a:off x="457200" y="1315335"/>
            <a:ext cx="8229600" cy="4967700"/>
          </a:xfrm>
          <a:prstGeom prst="rect">
            <a:avLst/>
          </a:prstGeom>
        </p:spPr>
        <p:txBody>
          <a:bodyPr lIns="91425" tIns="91425" rIns="91425" bIns="91425" anchor="t" anchorCtr="0">
            <a:noAutofit/>
          </a:bodyPr>
          <a:lstStyle/>
          <a:p>
            <a:pPr marL="228600"/>
            <a:r>
              <a:rPr lang="en" dirty="0" smtClean="0"/>
              <a:t>Problems:</a:t>
            </a:r>
          </a:p>
          <a:p>
            <a:pPr marL="228600" lvl="2"/>
            <a:r>
              <a:rPr lang="en" dirty="0" smtClean="0"/>
              <a:t>	Occlusion </a:t>
            </a:r>
          </a:p>
          <a:p>
            <a:pPr marL="228600" lvl="2"/>
            <a:r>
              <a:rPr lang="en" dirty="0" smtClean="0"/>
              <a:t>	Thrombogenesis</a:t>
            </a:r>
          </a:p>
          <a:p>
            <a:pPr marL="228600" lvl="0" rtl="0">
              <a:spcBef>
                <a:spcPts val="0"/>
              </a:spcBef>
            </a:pPr>
            <a:r>
              <a:rPr lang="en" sz="2400" dirty="0"/>
              <a:t>	P</a:t>
            </a:r>
            <a:r>
              <a:rPr lang="en" sz="2400" dirty="0" smtClean="0"/>
              <a:t>revalent </a:t>
            </a:r>
            <a:r>
              <a:rPr lang="en" sz="2400" dirty="0"/>
              <a:t>in </a:t>
            </a:r>
            <a:r>
              <a:rPr lang="en" sz="2400" dirty="0" smtClean="0"/>
              <a:t>small-diameter vessels</a:t>
            </a:r>
            <a:endParaRPr lang="en" sz="2400" dirty="0"/>
          </a:p>
          <a:p>
            <a:pPr marL="457200" lvl="0" indent="-228600" rtl="0">
              <a:spcBef>
                <a:spcPts val="0"/>
              </a:spcBef>
            </a:pPr>
            <a:endParaRPr lang="en" dirty="0" smtClean="0"/>
          </a:p>
          <a:p>
            <a:pPr marL="457200" lvl="0" indent="-228600" rtl="0">
              <a:spcBef>
                <a:spcPts val="0"/>
              </a:spcBef>
            </a:pPr>
            <a:r>
              <a:rPr lang="en" dirty="0" smtClean="0"/>
              <a:t>Solution</a:t>
            </a:r>
            <a:r>
              <a:rPr lang="en" dirty="0"/>
              <a:t>: Develop small-diameter graft to </a:t>
            </a:r>
          </a:p>
          <a:p>
            <a:pPr marL="914400" lvl="1" indent="-228600" rtl="0">
              <a:spcBef>
                <a:spcPts val="0"/>
              </a:spcBef>
            </a:pPr>
            <a:r>
              <a:rPr lang="en" dirty="0" smtClean="0"/>
              <a:t>	Increase </a:t>
            </a:r>
            <a:r>
              <a:rPr lang="en" dirty="0"/>
              <a:t>biocompatibility </a:t>
            </a:r>
          </a:p>
          <a:p>
            <a:pPr marL="914400" lvl="1" indent="-228600" rtl="0">
              <a:spcBef>
                <a:spcPts val="0"/>
              </a:spcBef>
            </a:pPr>
            <a:r>
              <a:rPr lang="en" dirty="0" smtClean="0"/>
              <a:t>	Correct </a:t>
            </a:r>
            <a:r>
              <a:rPr lang="en" dirty="0"/>
              <a:t>for mechanical shortcomings</a:t>
            </a:r>
          </a:p>
          <a:p>
            <a:pPr lvl="0" rtl="0">
              <a:spcBef>
                <a:spcPts val="0"/>
              </a:spcBef>
              <a:buNone/>
            </a:pPr>
            <a:endParaRPr dirty="0"/>
          </a:p>
        </p:txBody>
      </p:sp>
      <p:sp>
        <p:nvSpPr>
          <p:cNvPr id="90" name="Shape 90"/>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7</a:t>
            </a:fld>
            <a:endParaRPr lang="en"/>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457200" y="122237"/>
            <a:ext cx="8229600" cy="1143000"/>
          </a:xfrm>
          <a:prstGeom prst="rect">
            <a:avLst/>
          </a:prstGeom>
        </p:spPr>
        <p:txBody>
          <a:bodyPr lIns="91425" tIns="91425" rIns="91425" bIns="91425" anchor="b" anchorCtr="0">
            <a:noAutofit/>
          </a:bodyPr>
          <a:lstStyle/>
          <a:p>
            <a:pPr>
              <a:spcBef>
                <a:spcPts val="0"/>
              </a:spcBef>
              <a:buNone/>
            </a:pPr>
            <a:r>
              <a:rPr lang="en">
                <a:solidFill>
                  <a:srgbClr val="000000"/>
                </a:solidFill>
              </a:rPr>
              <a:t>The Ideal Graft</a:t>
            </a:r>
          </a:p>
        </p:txBody>
      </p:sp>
      <p:sp>
        <p:nvSpPr>
          <p:cNvPr id="96" name="Shape 96"/>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lnSpc>
                <a:spcPct val="115000"/>
              </a:lnSpc>
              <a:spcBef>
                <a:spcPts val="0"/>
              </a:spcBef>
              <a:buClr>
                <a:srgbClr val="000000"/>
              </a:buClr>
              <a:buSzPct val="100000"/>
              <a:buFont typeface="Arial"/>
            </a:pPr>
            <a:r>
              <a:rPr lang="en" sz="2400">
                <a:solidFill>
                  <a:srgbClr val="000000"/>
                </a:solidFill>
              </a:rPr>
              <a:t>No adverse response from the patient</a:t>
            </a:r>
          </a:p>
          <a:p>
            <a:pPr lvl="0" rtl="0">
              <a:lnSpc>
                <a:spcPct val="115000"/>
              </a:lnSpc>
              <a:spcBef>
                <a:spcPts val="0"/>
              </a:spcBef>
              <a:buNone/>
            </a:pPr>
            <a:endParaRPr sz="2400">
              <a:solidFill>
                <a:srgbClr val="000000"/>
              </a:solidFill>
            </a:endParaRPr>
          </a:p>
          <a:p>
            <a:pPr marL="457200" lvl="0" indent="-228600" rtl="0">
              <a:lnSpc>
                <a:spcPct val="115000"/>
              </a:lnSpc>
              <a:spcBef>
                <a:spcPts val="0"/>
              </a:spcBef>
              <a:buClr>
                <a:srgbClr val="000000"/>
              </a:buClr>
              <a:buSzPct val="100000"/>
              <a:buFont typeface="Arial"/>
            </a:pPr>
            <a:r>
              <a:rPr lang="en" sz="2400">
                <a:solidFill>
                  <a:srgbClr val="000000"/>
                </a:solidFill>
              </a:rPr>
              <a:t>Mimics</a:t>
            </a:r>
            <a:r>
              <a:rPr lang="en" sz="2400" b="1">
                <a:solidFill>
                  <a:srgbClr val="000000"/>
                </a:solidFill>
              </a:rPr>
              <a:t> </a:t>
            </a:r>
            <a:r>
              <a:rPr lang="en" sz="2400">
                <a:solidFill>
                  <a:srgbClr val="000000"/>
                </a:solidFill>
              </a:rPr>
              <a:t>properties of native blood vessel</a:t>
            </a:r>
          </a:p>
          <a:p>
            <a:pPr lvl="0" rtl="0">
              <a:lnSpc>
                <a:spcPct val="115000"/>
              </a:lnSpc>
              <a:spcBef>
                <a:spcPts val="0"/>
              </a:spcBef>
              <a:buNone/>
            </a:pPr>
            <a:endParaRPr sz="2400">
              <a:solidFill>
                <a:srgbClr val="000000"/>
              </a:solidFill>
            </a:endParaRPr>
          </a:p>
          <a:p>
            <a:pPr marL="457200" lvl="0" indent="-228600" rtl="0">
              <a:lnSpc>
                <a:spcPct val="115000"/>
              </a:lnSpc>
              <a:spcBef>
                <a:spcPts val="0"/>
              </a:spcBef>
              <a:buClr>
                <a:srgbClr val="000000"/>
              </a:buClr>
              <a:buSzPct val="100000"/>
              <a:buFont typeface="Arial"/>
            </a:pPr>
            <a:r>
              <a:rPr lang="en" sz="2400">
                <a:solidFill>
                  <a:srgbClr val="000000"/>
                </a:solidFill>
              </a:rPr>
              <a:t>Facilitate and support the growth of new tissue</a:t>
            </a:r>
          </a:p>
          <a:p>
            <a:pPr lvl="0" rtl="0">
              <a:lnSpc>
                <a:spcPct val="115000"/>
              </a:lnSpc>
              <a:spcBef>
                <a:spcPts val="0"/>
              </a:spcBef>
              <a:buNone/>
            </a:pPr>
            <a:endParaRPr sz="2400">
              <a:solidFill>
                <a:srgbClr val="000000"/>
              </a:solidFill>
            </a:endParaRPr>
          </a:p>
          <a:p>
            <a:pPr marL="457200" lvl="0" indent="-228600">
              <a:lnSpc>
                <a:spcPct val="115000"/>
              </a:lnSpc>
              <a:spcBef>
                <a:spcPts val="0"/>
              </a:spcBef>
              <a:buClr>
                <a:srgbClr val="000000"/>
              </a:buClr>
              <a:buSzPct val="100000"/>
              <a:buFont typeface="Arial"/>
            </a:pPr>
            <a:r>
              <a:rPr lang="en" sz="2400">
                <a:solidFill>
                  <a:srgbClr val="000000"/>
                </a:solidFill>
              </a:rPr>
              <a:t>Pliable and easy to suture by surgeons</a:t>
            </a:r>
          </a:p>
        </p:txBody>
      </p:sp>
      <p:sp>
        <p:nvSpPr>
          <p:cNvPr id="97" name="Shape 97"/>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solidFill>
                  <a:schemeClr val="dk1"/>
                </a:solidFill>
              </a:rPr>
              <a:t>8</a:t>
            </a:fld>
            <a:endParaRPr lang="en">
              <a:solidFill>
                <a:schemeClr val="dk1"/>
              </a:solidFill>
            </a:endParaRP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457200" y="122237"/>
            <a:ext cx="8229600" cy="1143000"/>
          </a:xfrm>
          <a:prstGeom prst="rect">
            <a:avLst/>
          </a:prstGeom>
        </p:spPr>
        <p:txBody>
          <a:bodyPr lIns="91425" tIns="91425" rIns="91425" bIns="91425" anchor="b" anchorCtr="0">
            <a:noAutofit/>
          </a:bodyPr>
          <a:lstStyle/>
          <a:p>
            <a:pPr>
              <a:spcBef>
                <a:spcPts val="0"/>
              </a:spcBef>
              <a:buNone/>
            </a:pPr>
            <a:r>
              <a:rPr lang="en">
                <a:solidFill>
                  <a:srgbClr val="000000"/>
                </a:solidFill>
              </a:rPr>
              <a:t>Silk</a:t>
            </a:r>
          </a:p>
        </p:txBody>
      </p:sp>
      <p:sp>
        <p:nvSpPr>
          <p:cNvPr id="103" name="Shape 103"/>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lnSpc>
                <a:spcPct val="150000"/>
              </a:lnSpc>
              <a:spcBef>
                <a:spcPts val="0"/>
              </a:spcBef>
              <a:buClr>
                <a:srgbClr val="000000"/>
              </a:buClr>
              <a:buSzPct val="100000"/>
            </a:pPr>
            <a:r>
              <a:rPr lang="en" sz="2400" dirty="0">
                <a:solidFill>
                  <a:srgbClr val="000000"/>
                </a:solidFill>
              </a:rPr>
              <a:t>Produced by </a:t>
            </a:r>
            <a:r>
              <a:rPr lang="en" sz="2400" i="1" dirty="0">
                <a:solidFill>
                  <a:srgbClr val="000000"/>
                </a:solidFill>
              </a:rPr>
              <a:t>Bombyx mori</a:t>
            </a:r>
            <a:r>
              <a:rPr lang="en" sz="2400" dirty="0">
                <a:solidFill>
                  <a:srgbClr val="000000"/>
                </a:solidFill>
              </a:rPr>
              <a:t>, the silkworm</a:t>
            </a:r>
          </a:p>
          <a:p>
            <a:pPr marL="457200" lvl="0" indent="-228600" rtl="0">
              <a:lnSpc>
                <a:spcPct val="150000"/>
              </a:lnSpc>
              <a:spcBef>
                <a:spcPts val="0"/>
              </a:spcBef>
              <a:buClr>
                <a:srgbClr val="000000"/>
              </a:buClr>
              <a:buSzPct val="100000"/>
            </a:pPr>
            <a:r>
              <a:rPr lang="en" sz="2400" dirty="0">
                <a:solidFill>
                  <a:srgbClr val="000000"/>
                </a:solidFill>
              </a:rPr>
              <a:t>Advantageous properties:</a:t>
            </a:r>
          </a:p>
          <a:p>
            <a:pPr marL="914400" lvl="1" indent="-228600" rtl="0">
              <a:lnSpc>
                <a:spcPct val="150000"/>
              </a:lnSpc>
              <a:spcBef>
                <a:spcPts val="0"/>
              </a:spcBef>
              <a:buClr>
                <a:srgbClr val="000000"/>
              </a:buClr>
              <a:buSzPct val="80000"/>
            </a:pPr>
            <a:r>
              <a:rPr lang="en" dirty="0">
                <a:solidFill>
                  <a:srgbClr val="000000"/>
                </a:solidFill>
              </a:rPr>
              <a:t>Abundant</a:t>
            </a:r>
          </a:p>
          <a:p>
            <a:pPr marL="914400" lvl="1" indent="-228600" rtl="0">
              <a:lnSpc>
                <a:spcPct val="150000"/>
              </a:lnSpc>
              <a:spcBef>
                <a:spcPts val="0"/>
              </a:spcBef>
              <a:buClr>
                <a:srgbClr val="000000"/>
              </a:buClr>
            </a:pPr>
            <a:r>
              <a:rPr lang="en" dirty="0">
                <a:solidFill>
                  <a:srgbClr val="000000"/>
                </a:solidFill>
              </a:rPr>
              <a:t>Strong</a:t>
            </a:r>
          </a:p>
          <a:p>
            <a:pPr marL="914400" lvl="1" indent="-228600" rtl="0">
              <a:lnSpc>
                <a:spcPct val="150000"/>
              </a:lnSpc>
              <a:spcBef>
                <a:spcPts val="0"/>
              </a:spcBef>
              <a:buClr>
                <a:srgbClr val="000000"/>
              </a:buClr>
            </a:pPr>
            <a:r>
              <a:rPr lang="en" dirty="0">
                <a:solidFill>
                  <a:srgbClr val="000000"/>
                </a:solidFill>
              </a:rPr>
              <a:t>Biocompatible</a:t>
            </a:r>
          </a:p>
          <a:p>
            <a:pPr marL="457200" lvl="0" indent="-228600" rtl="0">
              <a:lnSpc>
                <a:spcPct val="150000"/>
              </a:lnSpc>
              <a:spcBef>
                <a:spcPts val="0"/>
              </a:spcBef>
              <a:buClr>
                <a:srgbClr val="000000"/>
              </a:buClr>
              <a:buSzPct val="100000"/>
            </a:pPr>
            <a:r>
              <a:rPr lang="en" sz="2400" dirty="0">
                <a:solidFill>
                  <a:srgbClr val="000000"/>
                </a:solidFill>
              </a:rPr>
              <a:t>Lovett et al.</a:t>
            </a:r>
          </a:p>
          <a:p>
            <a:pPr marL="685800" lvl="1" rtl="0">
              <a:lnSpc>
                <a:spcPct val="150000"/>
              </a:lnSpc>
              <a:spcBef>
                <a:spcPts val="0"/>
              </a:spcBef>
              <a:buClr>
                <a:srgbClr val="000000"/>
              </a:buClr>
            </a:pPr>
            <a:r>
              <a:rPr lang="en" dirty="0">
                <a:solidFill>
                  <a:srgbClr val="000000"/>
                </a:solidFill>
              </a:rPr>
              <a:t>Proved that silk has appropriate properties to be </a:t>
            </a:r>
            <a:r>
              <a:rPr lang="en" dirty="0" smtClean="0">
                <a:solidFill>
                  <a:srgbClr val="000000"/>
                </a:solidFill>
              </a:rPr>
              <a:t>used in </a:t>
            </a:r>
            <a:r>
              <a:rPr lang="en" dirty="0">
                <a:solidFill>
                  <a:srgbClr val="000000"/>
                </a:solidFill>
              </a:rPr>
              <a:t>vascular grafts</a:t>
            </a:r>
          </a:p>
          <a:p>
            <a:pPr>
              <a:spcBef>
                <a:spcPts val="0"/>
              </a:spcBef>
              <a:buNone/>
            </a:pPr>
            <a:endParaRPr sz="2400" dirty="0"/>
          </a:p>
        </p:txBody>
      </p:sp>
      <p:sp>
        <p:nvSpPr>
          <p:cNvPr id="104" name="Shape 104"/>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solidFill>
                  <a:schemeClr val="dk1"/>
                </a:solidFill>
              </a:rPr>
              <a:t>9</a:t>
            </a:fld>
            <a:endParaRPr lang="en">
              <a:solidFill>
                <a:schemeClr val="dk1"/>
              </a:solidFill>
            </a:endParaRPr>
          </a:p>
        </p:txBody>
      </p:sp>
      <p:pic>
        <p:nvPicPr>
          <p:cNvPr id="105" name="Shape 105"/>
          <p:cNvPicPr preferRelativeResize="0"/>
          <p:nvPr/>
        </p:nvPicPr>
        <p:blipFill rotWithShape="1">
          <a:blip r:embed="rId3">
            <a:alphaModFix/>
          </a:blip>
          <a:srcRect l="7006" t="19815" r="554" b="3113"/>
          <a:stretch/>
        </p:blipFill>
        <p:spPr>
          <a:xfrm>
            <a:off x="4786475" y="2549825"/>
            <a:ext cx="3900323" cy="216727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swiss">
  <a:themeElements>
    <a:clrScheme name="Custom 218">
      <a:dk1>
        <a:srgbClr val="000000"/>
      </a:dk1>
      <a:lt1>
        <a:srgbClr val="FFFFFF"/>
      </a:lt1>
      <a:dk2>
        <a:srgbClr val="5B595A"/>
      </a:dk2>
      <a:lt2>
        <a:srgbClr val="CFD4D4"/>
      </a:lt2>
      <a:accent1>
        <a:srgbClr val="CC0202"/>
      </a:accent1>
      <a:accent2>
        <a:srgbClr val="228AFF"/>
      </a:accent2>
      <a:accent3>
        <a:srgbClr val="FBC82F"/>
      </a:accent3>
      <a:accent4>
        <a:srgbClr val="253E91"/>
      </a:accent4>
      <a:accent5>
        <a:srgbClr val="F68D0C"/>
      </a:accent5>
      <a:accent6>
        <a:srgbClr val="257E12"/>
      </a:accent6>
      <a:hlink>
        <a:srgbClr val="144C72"/>
      </a:hlink>
      <a:folHlink>
        <a:srgbClr val="8C9D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4558</Words>
  <Application>Microsoft Office PowerPoint</Application>
  <PresentationFormat>On-screen Show (4:3)</PresentationFormat>
  <Paragraphs>467</Paragraphs>
  <Slides>30</Slides>
  <Notes>29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Noto Symbol</vt:lpstr>
      <vt:lpstr>Arial</vt:lpstr>
      <vt:lpstr>Questrial</vt:lpstr>
      <vt:lpstr>Times New Roman</vt:lpstr>
      <vt:lpstr>swiss</vt:lpstr>
      <vt:lpstr>Team VESSEL</vt:lpstr>
      <vt:lpstr>Outline</vt:lpstr>
      <vt:lpstr>PowerPoint Presentation</vt:lpstr>
      <vt:lpstr>Cardiovascular Disease</vt:lpstr>
      <vt:lpstr>Peripheral Artery Disease</vt:lpstr>
      <vt:lpstr>Vascular Grafts</vt:lpstr>
      <vt:lpstr>Synthetic Grafts</vt:lpstr>
      <vt:lpstr>The Ideal Graft</vt:lpstr>
      <vt:lpstr>Silk</vt:lpstr>
      <vt:lpstr>Research Question</vt:lpstr>
      <vt:lpstr>Hypothesis &amp; Project Aims</vt:lpstr>
      <vt:lpstr>Methodology Overview</vt:lpstr>
      <vt:lpstr>Silk Preparation</vt:lpstr>
      <vt:lpstr>Graft Dipping</vt:lpstr>
      <vt:lpstr>Electrospinning</vt:lpstr>
      <vt:lpstr>Possible Graft Modifications</vt:lpstr>
      <vt:lpstr>Matrigel</vt:lpstr>
      <vt:lpstr>Graft Testing</vt:lpstr>
      <vt:lpstr>Graft Testing</vt:lpstr>
      <vt:lpstr>Current Progress</vt:lpstr>
      <vt:lpstr>Silk Fibroin Sample Data</vt:lpstr>
      <vt:lpstr>Preliminary Mechanical Data</vt:lpstr>
      <vt:lpstr>Goals: Moving Forward</vt:lpstr>
      <vt:lpstr>Challenges</vt:lpstr>
      <vt:lpstr>Advice for Future Teams</vt:lpstr>
      <vt:lpstr>Timeline  Fall 2015 to Spring 2017</vt:lpstr>
      <vt:lpstr>Conclusions</vt:lpstr>
      <vt:lpstr>Our Support System</vt:lpstr>
      <vt:lpstr>References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VESSEL</dc:title>
  <dc:creator>Adam</dc:creator>
  <cp:lastModifiedBy>Mina Al-Salihi</cp:lastModifiedBy>
  <cp:revision>19</cp:revision>
  <dcterms:modified xsi:type="dcterms:W3CDTF">2015-11-18T20:21:39Z</dcterms:modified>
</cp:coreProperties>
</file>